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1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4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51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89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4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00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99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17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30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56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B3177-57B1-4281-8C6B-CC7BDAFA15DB}" type="datetimeFigureOut">
              <a:rPr lang="fr-FR" smtClean="0"/>
              <a:t>23/08/2020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B734B-B084-4FCB-843B-FF942FF8882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09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htbulblanguages.co.uk/resources-primary.htm" TargetMode="External"/><Relationship Id="rId2" Type="http://schemas.openxmlformats.org/officeDocument/2006/relationships/hyperlink" Target="http://new-cilt.org.uk/Materials/TDAScheme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G:\T%25C3%25A9l%25C3%25A9chargements\Scheme_of_work.pdf" TargetMode="External"/><Relationship Id="rId5" Type="http://schemas.openxmlformats.org/officeDocument/2006/relationships/hyperlink" Target="http://www.rachelhawkes.com/Resources/Yr3/Yr3.php" TargetMode="External"/><Relationship Id="rId4" Type="http://schemas.openxmlformats.org/officeDocument/2006/relationships/hyperlink" Target="http://www.culturetheque.com/EXPLOITATION/GBR/apprendre.aspx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gpbooks.co.uk/School/books_ks2_languages" TargetMode="External"/><Relationship Id="rId3" Type="http://schemas.openxmlformats.org/officeDocument/2006/relationships/hyperlink" Target="http://www.ntlanguages.org.uk/" TargetMode="External"/><Relationship Id="rId7" Type="http://schemas.openxmlformats.org/officeDocument/2006/relationships/hyperlink" Target="http://www.lcp.co.uk/primary-school/languages" TargetMode="External"/><Relationship Id="rId2" Type="http://schemas.openxmlformats.org/officeDocument/2006/relationships/hyperlink" Target="http://www.skoldo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anguage-resources.co.uk/" TargetMode="External"/><Relationship Id="rId11" Type="http://schemas.openxmlformats.org/officeDocument/2006/relationships/hyperlink" Target="https://global.oup.com/education/content/primary/series/rigolo/?region=uk" TargetMode="External"/><Relationship Id="rId5" Type="http://schemas.openxmlformats.org/officeDocument/2006/relationships/hyperlink" Target="http://www.ilanguages.co.uk/primary.php" TargetMode="External"/><Relationship Id="rId10" Type="http://schemas.openxmlformats.org/officeDocument/2006/relationships/hyperlink" Target="https://www.risingstars-uk.com/Subjects/Modern-Languages/Eurostars-New-Primary-French/Products" TargetMode="External"/><Relationship Id="rId4" Type="http://schemas.openxmlformats.org/officeDocument/2006/relationships/hyperlink" Target="http://www.goldendaffodils.co.uk/" TargetMode="External"/><Relationship Id="rId9" Type="http://schemas.openxmlformats.org/officeDocument/2006/relationships/hyperlink" Target="https://www.primarylanguages.net/primary-languages-sow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guagenut.com/uk/" TargetMode="External"/><Relationship Id="rId2" Type="http://schemas.openxmlformats.org/officeDocument/2006/relationships/hyperlink" Target="http://www.languageangels.com/school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peekee.com/teacher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687969151339411/" TargetMode="External"/><Relationship Id="rId2" Type="http://schemas.openxmlformats.org/officeDocument/2006/relationships/hyperlink" Target="https://www.facebook.com/groups/primarylanguag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ll-languages.org.uk/resources/primary-resources/french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ur.ac.uk/mlac/news/events/uklingua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83872" y="2530928"/>
            <a:ext cx="8850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anose="030F0702030302020204" pitchFamily="66" charset="0"/>
              </a:rPr>
              <a:t>Schemes of work for use at KS2:</a:t>
            </a:r>
          </a:p>
          <a:p>
            <a:pPr algn="ctr"/>
            <a:r>
              <a:rPr lang="en-GB" sz="4400" dirty="0">
                <a:latin typeface="Comic Sans MS" panose="030F0702030302020204" pitchFamily="66" charset="0"/>
              </a:rPr>
              <a:t>a non-comprehensive list!</a:t>
            </a:r>
          </a:p>
        </p:txBody>
      </p:sp>
    </p:spTree>
    <p:extLst>
      <p:ext uri="{BB962C8B-B14F-4D97-AF65-F5344CB8AC3E}">
        <p14:creationId xmlns:p14="http://schemas.microsoft.com/office/powerpoint/2010/main" val="35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01700" y="508000"/>
            <a:ext cx="10388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Free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</a:rPr>
              <a:t>QCA units as featured in Durham Scheme; original units available </a:t>
            </a:r>
            <a:r>
              <a:rPr lang="en-GB" sz="3600" dirty="0">
                <a:latin typeface="Comic Sans MS" panose="030F0702030302020204" pitchFamily="66" charset="0"/>
                <a:hlinkClick r:id="rId2"/>
              </a:rPr>
              <a:t>here</a:t>
            </a:r>
            <a:endParaRPr lang="en-GB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3"/>
              </a:rPr>
              <a:t>Lightbulb Languages</a:t>
            </a:r>
            <a:endParaRPr lang="en-GB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4"/>
              </a:rPr>
              <a:t>Culturethèque</a:t>
            </a:r>
            <a:r>
              <a:rPr lang="en-GB" sz="3600" dirty="0">
                <a:latin typeface="Comic Sans MS" panose="030F0702030302020204" pitchFamily="66" charset="0"/>
              </a:rPr>
              <a:t> (French only)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5"/>
              </a:rPr>
              <a:t>Rachel Hawkes</a:t>
            </a:r>
            <a:r>
              <a:rPr lang="en-GB" sz="3600" dirty="0">
                <a:latin typeface="Comic Sans MS" panose="030F0702030302020204" pitchFamily="66" charset="0"/>
              </a:rPr>
              <a:t> (Spanish only)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</a:rPr>
              <a:t>Interesting support </a:t>
            </a:r>
            <a:r>
              <a:rPr lang="en-GB" sz="3600" dirty="0">
                <a:latin typeface="Comic Sans MS" panose="030F0702030302020204" pitchFamily="66" charset="0"/>
                <a:hlinkClick r:id="rId6" action="ppaction://hlinkfile"/>
              </a:rPr>
              <a:t>document</a:t>
            </a:r>
            <a:r>
              <a:rPr lang="en-GB" sz="3600" dirty="0">
                <a:latin typeface="Comic Sans MS" panose="030F0702030302020204" pitchFamily="66" charset="0"/>
              </a:rPr>
              <a:t> especially for gifted and talented pupils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02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01700" y="508000"/>
            <a:ext cx="103886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One-off payment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2"/>
              </a:rPr>
              <a:t>Skoldo</a:t>
            </a:r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3"/>
              </a:rPr>
              <a:t>North Tyneside Scheme of Work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4"/>
              </a:rPr>
              <a:t>Catherine Cheater Scheme of work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5"/>
              </a:rPr>
              <a:t>Ilanguages</a:t>
            </a:r>
            <a:r>
              <a:rPr lang="en-GB" sz="3200" dirty="0">
                <a:latin typeface="Comic Sans MS" panose="030F0702030302020204" pitchFamily="66" charset="0"/>
              </a:rPr>
              <a:t> from £199+VAT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6"/>
              </a:rPr>
              <a:t>La Jolie Ronde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7"/>
              </a:rPr>
              <a:t>LCP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8"/>
              </a:rPr>
              <a:t>CGP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9"/>
              </a:rPr>
              <a:t>Primary Languages Network </a:t>
            </a:r>
            <a:r>
              <a:rPr lang="en-GB" sz="3200" dirty="0">
                <a:latin typeface="Comic Sans MS" panose="030F0702030302020204" pitchFamily="66" charset="0"/>
              </a:rPr>
              <a:t>(Janet Lloyd) £200 all inclusive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10"/>
              </a:rPr>
              <a:t>Euro Stars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>
                <a:latin typeface="Comic Sans MS" panose="030F0702030302020204" pitchFamily="66" charset="0"/>
                <a:hlinkClick r:id="rId11"/>
              </a:rPr>
              <a:t>Rigolo</a:t>
            </a:r>
            <a:endParaRPr lang="en-GB" sz="32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>
              <a:latin typeface="Comic Sans MS" panose="030F0702030302020204" pitchFamily="66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fr-F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74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01700" y="508000"/>
            <a:ext cx="1038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Subscription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2"/>
              </a:rPr>
              <a:t>Language Angels</a:t>
            </a:r>
            <a:r>
              <a:rPr lang="en-GB" sz="3600" dirty="0">
                <a:latin typeface="Comic Sans MS" panose="030F0702030302020204" pitchFamily="66" charset="0"/>
              </a:rPr>
              <a:t> £199+VAT per year; free trial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3"/>
              </a:rPr>
              <a:t>Languagenut</a:t>
            </a:r>
            <a:r>
              <a:rPr lang="fr-FR" sz="3600" dirty="0">
                <a:latin typeface="Comic Sans MS" panose="030F0702030302020204" pitchFamily="66" charset="0"/>
              </a:rPr>
              <a:t> £333 per </a:t>
            </a:r>
            <a:r>
              <a:rPr lang="fr-FR" sz="3600" dirty="0" err="1">
                <a:latin typeface="Comic Sans MS" panose="030F0702030302020204" pitchFamily="66" charset="0"/>
              </a:rPr>
              <a:t>year</a:t>
            </a:r>
            <a:r>
              <a:rPr lang="fr-FR" sz="3600" dirty="0">
                <a:latin typeface="Comic Sans MS" panose="030F0702030302020204" pitchFamily="66" charset="0"/>
              </a:rPr>
              <a:t>; free trial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4"/>
              </a:rPr>
              <a:t>Speekee</a:t>
            </a:r>
            <a:r>
              <a:rPr lang="en-GB" sz="3600" dirty="0">
                <a:latin typeface="Comic Sans MS" panose="030F0702030302020204" pitchFamily="66" charset="0"/>
              </a:rPr>
              <a:t> (Spanish only) from £119 per year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6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63600" y="508000"/>
            <a:ext cx="1038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Extra: free resources and essential links!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</a:rPr>
              <a:t>If on Facebook: join “</a:t>
            </a:r>
            <a:r>
              <a:rPr lang="en-GB" sz="3600" dirty="0">
                <a:latin typeface="Comic Sans MS" panose="030F0702030302020204" pitchFamily="66" charset="0"/>
                <a:hlinkClick r:id="rId2"/>
              </a:rPr>
              <a:t>Languages in Primary Schools</a:t>
            </a:r>
            <a:r>
              <a:rPr lang="en-GB" sz="3600" dirty="0">
                <a:latin typeface="Comic Sans MS" panose="030F0702030302020204" pitchFamily="66" charset="0"/>
              </a:rPr>
              <a:t>” if not in the group already and do a search for “schemes of </a:t>
            </a:r>
            <a:r>
              <a:rPr lang="en-GB" sz="3600" dirty="0" err="1">
                <a:latin typeface="Comic Sans MS" panose="030F0702030302020204" pitchFamily="66" charset="0"/>
              </a:rPr>
              <a:t>work”to</a:t>
            </a:r>
            <a:r>
              <a:rPr lang="en-GB" sz="3600" dirty="0">
                <a:latin typeface="Comic Sans MS" panose="030F0702030302020204" pitchFamily="66" charset="0"/>
              </a:rPr>
              <a:t> read people’s comments; also join “</a:t>
            </a:r>
            <a:r>
              <a:rPr lang="en-GB" sz="3600" dirty="0">
                <a:latin typeface="Comic Sans MS" panose="030F0702030302020204" pitchFamily="66" charset="0"/>
                <a:hlinkClick r:id="rId3"/>
              </a:rPr>
              <a:t>Teaching Languages in the North East</a:t>
            </a:r>
            <a:r>
              <a:rPr lang="en-GB" sz="3600" dirty="0">
                <a:latin typeface="Comic Sans MS" panose="030F0702030302020204" pitchFamily="66" charset="0"/>
              </a:rPr>
              <a:t>” please!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  <a:hlinkClick r:id="rId4"/>
              </a:rPr>
              <a:t>ALL</a:t>
            </a:r>
            <a:r>
              <a:rPr lang="en-GB" sz="3600" dirty="0">
                <a:latin typeface="Comic Sans MS" panose="030F0702030302020204" pitchFamily="66" charset="0"/>
              </a:rPr>
              <a:t> primary resources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Comic Sans MS" panose="030F0702030302020204" pitchFamily="66" charset="0"/>
              </a:rPr>
              <a:t>Do YOU know of any more we need to add to this list to make is more comprehensive?</a:t>
            </a:r>
            <a:endParaRPr lang="fr-F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72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901700" y="508000"/>
            <a:ext cx="1038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Coming up in Durham: </a:t>
            </a:r>
            <a:r>
              <a:rPr lang="en-GB" sz="3600" dirty="0">
                <a:latin typeface="Comic Sans MS" panose="030F0702030302020204" pitchFamily="66" charset="0"/>
                <a:hlinkClick r:id="rId2"/>
              </a:rPr>
              <a:t>UK Lingua</a:t>
            </a:r>
            <a:r>
              <a:rPr lang="en-GB" sz="3600" dirty="0">
                <a:latin typeface="Comic Sans MS" panose="030F0702030302020204" pitchFamily="66" charset="0"/>
              </a:rPr>
              <a:t>, a local MFL conference! 22</a:t>
            </a:r>
            <a:r>
              <a:rPr lang="en-GB" sz="3600" baseline="30000" dirty="0">
                <a:latin typeface="Comic Sans MS" panose="030F0702030302020204" pitchFamily="66" charset="0"/>
              </a:rPr>
              <a:t>nd</a:t>
            </a:r>
            <a:r>
              <a:rPr lang="en-GB" sz="3600" dirty="0">
                <a:latin typeface="Comic Sans MS" panose="030F0702030302020204" pitchFamily="66" charset="0"/>
              </a:rPr>
              <a:t> and 23</a:t>
            </a:r>
            <a:r>
              <a:rPr lang="en-GB" sz="3600" baseline="30000" dirty="0">
                <a:latin typeface="Comic Sans MS" panose="030F0702030302020204" pitchFamily="66" charset="0"/>
              </a:rPr>
              <a:t>rd</a:t>
            </a:r>
            <a:r>
              <a:rPr lang="en-GB" sz="3600" dirty="0">
                <a:latin typeface="Comic Sans MS" panose="030F0702030302020204" pitchFamily="66" charset="0"/>
              </a:rPr>
              <a:t> April; 2-day conference, £50.</a:t>
            </a:r>
            <a:endParaRPr lang="fr-F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1476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213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Paris</dc:creator>
  <cp:lastModifiedBy>Betsy The Cow</cp:lastModifiedBy>
  <cp:revision>12</cp:revision>
  <dcterms:created xsi:type="dcterms:W3CDTF">2017-01-19T09:09:04Z</dcterms:created>
  <dcterms:modified xsi:type="dcterms:W3CDTF">2020-08-23T14:04:38Z</dcterms:modified>
</cp:coreProperties>
</file>