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D845B34-D9A4-104B-B242-6AE629C5360B}"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69312-5440-3F4D-8045-049441C5963C}" type="slidenum">
              <a:rPr lang="en-US" smtClean="0"/>
              <a:t>‹N°›</a:t>
            </a:fld>
            <a:endParaRPr lang="en-US"/>
          </a:p>
        </p:txBody>
      </p:sp>
    </p:spTree>
    <p:extLst>
      <p:ext uri="{BB962C8B-B14F-4D97-AF65-F5344CB8AC3E}">
        <p14:creationId xmlns:p14="http://schemas.microsoft.com/office/powerpoint/2010/main" val="338750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D845B34-D9A4-104B-B242-6AE629C5360B}"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69312-5440-3F4D-8045-049441C5963C}" type="slidenum">
              <a:rPr lang="en-US" smtClean="0"/>
              <a:t>‹N°›</a:t>
            </a:fld>
            <a:endParaRPr lang="en-US"/>
          </a:p>
        </p:txBody>
      </p:sp>
    </p:spTree>
    <p:extLst>
      <p:ext uri="{BB962C8B-B14F-4D97-AF65-F5344CB8AC3E}">
        <p14:creationId xmlns:p14="http://schemas.microsoft.com/office/powerpoint/2010/main" val="277202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D845B34-D9A4-104B-B242-6AE629C5360B}"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69312-5440-3F4D-8045-049441C5963C}" type="slidenum">
              <a:rPr lang="en-US" smtClean="0"/>
              <a:t>‹N°›</a:t>
            </a:fld>
            <a:endParaRPr lang="en-US"/>
          </a:p>
        </p:txBody>
      </p:sp>
    </p:spTree>
    <p:extLst>
      <p:ext uri="{BB962C8B-B14F-4D97-AF65-F5344CB8AC3E}">
        <p14:creationId xmlns:p14="http://schemas.microsoft.com/office/powerpoint/2010/main" val="47525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D845B34-D9A4-104B-B242-6AE629C5360B}"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69312-5440-3F4D-8045-049441C5963C}" type="slidenum">
              <a:rPr lang="en-US" smtClean="0"/>
              <a:t>‹N°›</a:t>
            </a:fld>
            <a:endParaRPr lang="en-US"/>
          </a:p>
        </p:txBody>
      </p:sp>
    </p:spTree>
    <p:extLst>
      <p:ext uri="{BB962C8B-B14F-4D97-AF65-F5344CB8AC3E}">
        <p14:creationId xmlns:p14="http://schemas.microsoft.com/office/powerpoint/2010/main" val="328666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D845B34-D9A4-104B-B242-6AE629C5360B}" type="datetimeFigureOut">
              <a:rPr lang="en-US" smtClean="0"/>
              <a:t>6/26/2018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69312-5440-3F4D-8045-049441C5963C}" type="slidenum">
              <a:rPr lang="en-US" smtClean="0"/>
              <a:t>‹N°›</a:t>
            </a:fld>
            <a:endParaRPr lang="en-US"/>
          </a:p>
        </p:txBody>
      </p:sp>
    </p:spTree>
    <p:extLst>
      <p:ext uri="{BB962C8B-B14F-4D97-AF65-F5344CB8AC3E}">
        <p14:creationId xmlns:p14="http://schemas.microsoft.com/office/powerpoint/2010/main" val="105901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D845B34-D9A4-104B-B242-6AE629C5360B}"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69312-5440-3F4D-8045-049441C5963C}" type="slidenum">
              <a:rPr lang="en-US" smtClean="0"/>
              <a:t>‹N°›</a:t>
            </a:fld>
            <a:endParaRPr lang="en-US"/>
          </a:p>
        </p:txBody>
      </p:sp>
    </p:spTree>
    <p:extLst>
      <p:ext uri="{BB962C8B-B14F-4D97-AF65-F5344CB8AC3E}">
        <p14:creationId xmlns:p14="http://schemas.microsoft.com/office/powerpoint/2010/main" val="124957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D845B34-D9A4-104B-B242-6AE629C5360B}" type="datetimeFigureOut">
              <a:rPr lang="en-US" smtClean="0"/>
              <a:t>6/26/2018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369312-5440-3F4D-8045-049441C5963C}" type="slidenum">
              <a:rPr lang="en-US" smtClean="0"/>
              <a:t>‹N°›</a:t>
            </a:fld>
            <a:endParaRPr lang="en-US"/>
          </a:p>
        </p:txBody>
      </p:sp>
    </p:spTree>
    <p:extLst>
      <p:ext uri="{BB962C8B-B14F-4D97-AF65-F5344CB8AC3E}">
        <p14:creationId xmlns:p14="http://schemas.microsoft.com/office/powerpoint/2010/main" val="211794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D845B34-D9A4-104B-B242-6AE629C5360B}" type="datetimeFigureOut">
              <a:rPr lang="en-US" smtClean="0"/>
              <a:t>6/26/2018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69312-5440-3F4D-8045-049441C5963C}" type="slidenum">
              <a:rPr lang="en-US" smtClean="0"/>
              <a:t>‹N°›</a:t>
            </a:fld>
            <a:endParaRPr lang="en-US"/>
          </a:p>
        </p:txBody>
      </p:sp>
    </p:spTree>
    <p:extLst>
      <p:ext uri="{BB962C8B-B14F-4D97-AF65-F5344CB8AC3E}">
        <p14:creationId xmlns:p14="http://schemas.microsoft.com/office/powerpoint/2010/main" val="269598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45B34-D9A4-104B-B242-6AE629C5360B}" type="datetimeFigureOut">
              <a:rPr lang="en-US" smtClean="0"/>
              <a:t>6/26/2018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369312-5440-3F4D-8045-049441C5963C}" type="slidenum">
              <a:rPr lang="en-US" smtClean="0"/>
              <a:t>‹N°›</a:t>
            </a:fld>
            <a:endParaRPr lang="en-US"/>
          </a:p>
        </p:txBody>
      </p:sp>
    </p:spTree>
    <p:extLst>
      <p:ext uri="{BB962C8B-B14F-4D97-AF65-F5344CB8AC3E}">
        <p14:creationId xmlns:p14="http://schemas.microsoft.com/office/powerpoint/2010/main" val="264795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D845B34-D9A4-104B-B242-6AE629C5360B}"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69312-5440-3F4D-8045-049441C5963C}" type="slidenum">
              <a:rPr lang="en-US" smtClean="0"/>
              <a:t>‹N°›</a:t>
            </a:fld>
            <a:endParaRPr lang="en-US"/>
          </a:p>
        </p:txBody>
      </p:sp>
    </p:spTree>
    <p:extLst>
      <p:ext uri="{BB962C8B-B14F-4D97-AF65-F5344CB8AC3E}">
        <p14:creationId xmlns:p14="http://schemas.microsoft.com/office/powerpoint/2010/main" val="317957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D845B34-D9A4-104B-B242-6AE629C5360B}" type="datetimeFigureOut">
              <a:rPr lang="en-US" smtClean="0"/>
              <a:t>6/26/2018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69312-5440-3F4D-8045-049441C5963C}" type="slidenum">
              <a:rPr lang="en-US" smtClean="0"/>
              <a:t>‹N°›</a:t>
            </a:fld>
            <a:endParaRPr lang="en-US"/>
          </a:p>
        </p:txBody>
      </p:sp>
    </p:spTree>
    <p:extLst>
      <p:ext uri="{BB962C8B-B14F-4D97-AF65-F5344CB8AC3E}">
        <p14:creationId xmlns:p14="http://schemas.microsoft.com/office/powerpoint/2010/main" val="284726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45B34-D9A4-104B-B242-6AE629C5360B}" type="datetimeFigureOut">
              <a:rPr lang="en-US" smtClean="0"/>
              <a:t>6/26/2018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69312-5440-3F4D-8045-049441C5963C}" type="slidenum">
              <a:rPr lang="en-US" smtClean="0"/>
              <a:t>‹N°›</a:t>
            </a:fld>
            <a:endParaRPr lang="en-US"/>
          </a:p>
        </p:txBody>
      </p:sp>
    </p:spTree>
    <p:extLst>
      <p:ext uri="{BB962C8B-B14F-4D97-AF65-F5344CB8AC3E}">
        <p14:creationId xmlns:p14="http://schemas.microsoft.com/office/powerpoint/2010/main" val="2375447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ldea1MoWbQ"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teteamodeler.com/activite/collage/cocarde-14-juillet.asp"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039666-bastille-day-in-fra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71600" y="363114"/>
            <a:ext cx="7772400" cy="1470025"/>
          </a:xfrm>
        </p:spPr>
        <p:txBody>
          <a:bodyPr>
            <a:normAutofit/>
          </a:bodyPr>
          <a:lstStyle/>
          <a:p>
            <a:r>
              <a:rPr lang="en-US" sz="5600" dirty="0" smtClean="0"/>
              <a:t>Bastille Day</a:t>
            </a:r>
            <a:endParaRPr lang="en-US" sz="5600" dirty="0"/>
          </a:p>
        </p:txBody>
      </p:sp>
      <p:sp>
        <p:nvSpPr>
          <p:cNvPr id="3" name="Subtitle 2"/>
          <p:cNvSpPr>
            <a:spLocks noGrp="1"/>
          </p:cNvSpPr>
          <p:nvPr>
            <p:ph type="subTitle" idx="1"/>
          </p:nvPr>
        </p:nvSpPr>
        <p:spPr>
          <a:xfrm>
            <a:off x="3259615" y="5311333"/>
            <a:ext cx="6400800" cy="1752600"/>
          </a:xfrm>
        </p:spPr>
        <p:txBody>
          <a:bodyPr/>
          <a:lstStyle/>
          <a:p>
            <a:r>
              <a:rPr lang="en-US" b="1" dirty="0" smtClean="0"/>
              <a:t>Le 14 </a:t>
            </a:r>
            <a:r>
              <a:rPr lang="en-US" b="1" dirty="0" err="1" smtClean="0"/>
              <a:t>Juillet</a:t>
            </a:r>
            <a:r>
              <a:rPr lang="en-US" b="1" dirty="0" smtClean="0"/>
              <a:t> </a:t>
            </a:r>
          </a:p>
          <a:p>
            <a:r>
              <a:rPr lang="en-US" b="1" dirty="0" smtClean="0"/>
              <a:t>La Fête </a:t>
            </a:r>
            <a:r>
              <a:rPr lang="en-US" b="1" dirty="0" err="1" smtClean="0"/>
              <a:t>Nationale</a:t>
            </a:r>
            <a:r>
              <a:rPr lang="en-US" b="1" dirty="0"/>
              <a:t> </a:t>
            </a:r>
            <a:r>
              <a:rPr lang="en-US" b="1" dirty="0" err="1" smtClean="0"/>
              <a:t>Française</a:t>
            </a:r>
            <a:endParaRPr lang="en-US" b="1" dirty="0"/>
          </a:p>
        </p:txBody>
      </p:sp>
    </p:spTree>
    <p:extLst>
      <p:ext uri="{BB962C8B-B14F-4D97-AF65-F5344CB8AC3E}">
        <p14:creationId xmlns:p14="http://schemas.microsoft.com/office/powerpoint/2010/main" val="3415975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40036" y="3618250"/>
            <a:ext cx="8124686" cy="321585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If you go to France on holiday you might see this picture. It is the symbol used by the French Government.</a:t>
            </a:r>
          </a:p>
          <a:p>
            <a:pPr marL="0" indent="0">
              <a:buNone/>
            </a:pPr>
            <a:r>
              <a:rPr lang="en-US" dirty="0" smtClean="0"/>
              <a:t>The </a:t>
            </a:r>
            <a:r>
              <a:rPr lang="en-US" dirty="0"/>
              <a:t>woman in </a:t>
            </a:r>
            <a:r>
              <a:rPr lang="en-US" dirty="0" smtClean="0"/>
              <a:t>the image is </a:t>
            </a:r>
            <a:r>
              <a:rPr lang="en-US" dirty="0"/>
              <a:t>called Marianne.  She is the French symbol of liberty.</a:t>
            </a:r>
            <a:endParaRPr lang="en-US" b="1" dirty="0" smtClean="0"/>
          </a:p>
        </p:txBody>
      </p:sp>
      <p:sp>
        <p:nvSpPr>
          <p:cNvPr id="4" name="TextBox 3"/>
          <p:cNvSpPr txBox="1"/>
          <p:nvPr/>
        </p:nvSpPr>
        <p:spPr>
          <a:xfrm>
            <a:off x="5887174" y="2385391"/>
            <a:ext cx="184666"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2"/>
          <a:stretch>
            <a:fillRect/>
          </a:stretch>
        </p:blipFill>
        <p:spPr>
          <a:xfrm>
            <a:off x="2100854" y="343222"/>
            <a:ext cx="5225783" cy="3051857"/>
          </a:xfrm>
          <a:prstGeom prst="rect">
            <a:avLst/>
          </a:prstGeom>
        </p:spPr>
      </p:pic>
    </p:spTree>
    <p:extLst>
      <p:ext uri="{BB962C8B-B14F-4D97-AF65-F5344CB8AC3E}">
        <p14:creationId xmlns:p14="http://schemas.microsoft.com/office/powerpoint/2010/main" val="134398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people celebrate Bastille Day?</a:t>
            </a:r>
            <a:endParaRPr lang="en-US" dirty="0"/>
          </a:p>
        </p:txBody>
      </p:sp>
      <p:sp>
        <p:nvSpPr>
          <p:cNvPr id="3" name="Subtitle 2"/>
          <p:cNvSpPr txBox="1">
            <a:spLocks/>
          </p:cNvSpPr>
          <p:nvPr/>
        </p:nvSpPr>
        <p:spPr>
          <a:xfrm>
            <a:off x="457200" y="1417638"/>
            <a:ext cx="8418402" cy="4007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French flag flies everywhere and there are celebrations and fireworks all over France.  </a:t>
            </a:r>
          </a:p>
          <a:p>
            <a:r>
              <a:rPr lang="en-US" dirty="0"/>
              <a:t>The President of France holds a garden party at his residence in Paris. </a:t>
            </a:r>
          </a:p>
          <a:p>
            <a:r>
              <a:rPr lang="en-US" dirty="0"/>
              <a:t>People take the day off work because it is an official holiday.  It is a great time for children and families.</a:t>
            </a:r>
            <a:endParaRPr lang="en-US" b="1" dirty="0" smtClean="0"/>
          </a:p>
        </p:txBody>
      </p:sp>
      <p:sp>
        <p:nvSpPr>
          <p:cNvPr id="4" name="TextBox 3"/>
          <p:cNvSpPr txBox="1"/>
          <p:nvPr/>
        </p:nvSpPr>
        <p:spPr>
          <a:xfrm>
            <a:off x="5887174" y="2385391"/>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stretch>
            <a:fillRect/>
          </a:stretch>
        </p:blipFill>
        <p:spPr>
          <a:xfrm>
            <a:off x="5976932" y="4646273"/>
            <a:ext cx="2709868" cy="2029390"/>
          </a:xfrm>
          <a:prstGeom prst="rect">
            <a:avLst/>
          </a:prstGeom>
        </p:spPr>
      </p:pic>
      <p:sp>
        <p:nvSpPr>
          <p:cNvPr id="5" name="Rectangle 4"/>
          <p:cNvSpPr/>
          <p:nvPr/>
        </p:nvSpPr>
        <p:spPr>
          <a:xfrm>
            <a:off x="779417" y="5337802"/>
            <a:ext cx="4572000" cy="1200329"/>
          </a:xfrm>
          <a:prstGeom prst="rect">
            <a:avLst/>
          </a:prstGeom>
        </p:spPr>
        <p:txBody>
          <a:bodyPr>
            <a:spAutoFit/>
          </a:bodyPr>
          <a:lstStyle/>
          <a:p>
            <a:r>
              <a:rPr lang="en-GB" dirty="0" smtClean="0"/>
              <a:t>La Tour Eiffel a des </a:t>
            </a:r>
            <a:r>
              <a:rPr lang="en-GB" dirty="0" err="1" smtClean="0"/>
              <a:t>ailes</a:t>
            </a:r>
            <a:endParaRPr lang="fr-FR" dirty="0" smtClean="0">
              <a:hlinkClick r:id="rId3"/>
            </a:endParaRPr>
          </a:p>
          <a:p>
            <a:r>
              <a:rPr lang="fr-FR" dirty="0" smtClean="0">
                <a:hlinkClick r:id="rId3"/>
              </a:rPr>
              <a:t>https</a:t>
            </a:r>
            <a:r>
              <a:rPr lang="fr-FR" dirty="0">
                <a:hlinkClick r:id="rId3"/>
              </a:rPr>
              <a:t>://</a:t>
            </a:r>
            <a:r>
              <a:rPr lang="fr-FR" dirty="0" smtClean="0">
                <a:hlinkClick r:id="rId3"/>
              </a:rPr>
              <a:t>www.youtube.com/watch?v=Hldea1MoWbQ</a:t>
            </a:r>
            <a:endParaRPr lang="fr-FR" dirty="0" smtClean="0"/>
          </a:p>
          <a:p>
            <a:endParaRPr lang="fr-FR" dirty="0"/>
          </a:p>
        </p:txBody>
      </p:sp>
    </p:spTree>
    <p:extLst>
      <p:ext uri="{BB962C8B-B14F-4D97-AF65-F5344CB8AC3E}">
        <p14:creationId xmlns:p14="http://schemas.microsoft.com/office/powerpoint/2010/main" val="377304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people celebrate Bastille Day?</a:t>
            </a:r>
            <a:endParaRPr lang="en-US" dirty="0"/>
          </a:p>
        </p:txBody>
      </p:sp>
      <p:sp>
        <p:nvSpPr>
          <p:cNvPr id="3" name="Subtitle 2"/>
          <p:cNvSpPr txBox="1">
            <a:spLocks/>
          </p:cNvSpPr>
          <p:nvPr/>
        </p:nvSpPr>
        <p:spPr>
          <a:xfrm>
            <a:off x="457200" y="1417637"/>
            <a:ext cx="5035207" cy="45887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To celebrate 100 years after the French Revolution started, France’s most famous landmark was opened in 1889 – the Eiffel Tower!</a:t>
            </a:r>
          </a:p>
          <a:p>
            <a:r>
              <a:rPr lang="en-US" dirty="0" smtClean="0"/>
              <a:t>To celebrate 200 years the glass pyramid at the Louvre art gallery was opened in 1989!</a:t>
            </a:r>
            <a:endParaRPr lang="en-US" dirty="0"/>
          </a:p>
        </p:txBody>
      </p:sp>
      <p:sp>
        <p:nvSpPr>
          <p:cNvPr id="4" name="TextBox 3"/>
          <p:cNvSpPr txBox="1"/>
          <p:nvPr/>
        </p:nvSpPr>
        <p:spPr>
          <a:xfrm>
            <a:off x="5887174" y="2385391"/>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5887174" y="1267136"/>
            <a:ext cx="2463705" cy="3063564"/>
          </a:xfrm>
          <a:prstGeom prst="rect">
            <a:avLst/>
          </a:prstGeom>
        </p:spPr>
      </p:pic>
      <p:pic>
        <p:nvPicPr>
          <p:cNvPr id="7" name="Picture 6"/>
          <p:cNvPicPr>
            <a:picLocks noChangeAspect="1"/>
          </p:cNvPicPr>
          <p:nvPr/>
        </p:nvPicPr>
        <p:blipFill>
          <a:blip r:embed="rId3"/>
          <a:stretch>
            <a:fillRect/>
          </a:stretch>
        </p:blipFill>
        <p:spPr>
          <a:xfrm>
            <a:off x="5887173" y="4471196"/>
            <a:ext cx="2463705" cy="1847779"/>
          </a:xfrm>
          <a:prstGeom prst="rect">
            <a:avLst/>
          </a:prstGeom>
        </p:spPr>
      </p:pic>
    </p:spTree>
    <p:extLst>
      <p:ext uri="{BB962C8B-B14F-4D97-AF65-F5344CB8AC3E}">
        <p14:creationId xmlns:p14="http://schemas.microsoft.com/office/powerpoint/2010/main" val="1832692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pic>
        <p:nvPicPr>
          <p:cNvPr id="3" name="Picture 2"/>
          <p:cNvPicPr>
            <a:picLocks noChangeAspect="1"/>
          </p:cNvPicPr>
          <p:nvPr/>
        </p:nvPicPr>
        <p:blipFill>
          <a:blip r:embed="rId2"/>
          <a:stretch>
            <a:fillRect/>
          </a:stretch>
        </p:blipFill>
        <p:spPr>
          <a:xfrm>
            <a:off x="2667000" y="1524000"/>
            <a:ext cx="3810000" cy="3810000"/>
          </a:xfrm>
          <a:prstGeom prst="rect">
            <a:avLst/>
          </a:prstGeom>
        </p:spPr>
      </p:pic>
      <p:sp>
        <p:nvSpPr>
          <p:cNvPr id="4" name="Title 1"/>
          <p:cNvSpPr txBox="1">
            <a:spLocks/>
          </p:cNvSpPr>
          <p:nvPr/>
        </p:nvSpPr>
        <p:spPr>
          <a:xfrm>
            <a:off x="457200" y="5334000"/>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Make your own French Revolution Rosette</a:t>
            </a:r>
            <a:endParaRPr lang="en-US" dirty="0"/>
          </a:p>
        </p:txBody>
      </p:sp>
      <p:sp>
        <p:nvSpPr>
          <p:cNvPr id="5" name="Rectangle 4"/>
          <p:cNvSpPr/>
          <p:nvPr/>
        </p:nvSpPr>
        <p:spPr>
          <a:xfrm>
            <a:off x="4419600" y="0"/>
            <a:ext cx="4572000" cy="923330"/>
          </a:xfrm>
          <a:prstGeom prst="rect">
            <a:avLst/>
          </a:prstGeom>
        </p:spPr>
        <p:txBody>
          <a:bodyPr>
            <a:spAutoFit/>
          </a:bodyPr>
          <a:lstStyle/>
          <a:p>
            <a:r>
              <a:rPr lang="fr-FR" dirty="0">
                <a:hlinkClick r:id="rId3"/>
              </a:rPr>
              <a:t>http://</a:t>
            </a:r>
            <a:r>
              <a:rPr lang="fr-FR" dirty="0" smtClean="0">
                <a:hlinkClick r:id="rId3"/>
              </a:rPr>
              <a:t>www.teteamodeler.com/activite/collage/cocarde-14-juillet.asp</a:t>
            </a:r>
            <a:endParaRPr lang="fr-FR" dirty="0" smtClean="0"/>
          </a:p>
          <a:p>
            <a:endParaRPr lang="fr-FR" dirty="0"/>
          </a:p>
        </p:txBody>
      </p:sp>
    </p:spTree>
    <p:extLst>
      <p:ext uri="{BB962C8B-B14F-4D97-AF65-F5344CB8AC3E}">
        <p14:creationId xmlns:p14="http://schemas.microsoft.com/office/powerpoint/2010/main" val="362493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Success Criteria</a:t>
            </a:r>
            <a:endParaRPr lang="en-US" dirty="0"/>
          </a:p>
        </p:txBody>
      </p:sp>
      <p:sp>
        <p:nvSpPr>
          <p:cNvPr id="3" name="Subtitle 2"/>
          <p:cNvSpPr txBox="1">
            <a:spLocks/>
          </p:cNvSpPr>
          <p:nvPr/>
        </p:nvSpPr>
        <p:spPr>
          <a:xfrm>
            <a:off x="457200" y="1417638"/>
            <a:ext cx="8418402" cy="4007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Follow the instructions to make the French Revolution rosette. </a:t>
            </a:r>
          </a:p>
          <a:p>
            <a:r>
              <a:rPr lang="en-US" dirty="0" smtClean="0"/>
              <a:t>Only use the </a:t>
            </a:r>
            <a:r>
              <a:rPr lang="en-US" dirty="0" err="1" smtClean="0"/>
              <a:t>colours</a:t>
            </a:r>
            <a:r>
              <a:rPr lang="en-US" dirty="0" smtClean="0"/>
              <a:t> red, white and blue.</a:t>
            </a:r>
          </a:p>
          <a:p>
            <a:r>
              <a:rPr lang="en-US" dirty="0" smtClean="0"/>
              <a:t>In the middle, choose a French phrase to write, some ideas: </a:t>
            </a:r>
          </a:p>
          <a:p>
            <a:pPr marL="0" indent="0" algn="ctr">
              <a:buNone/>
            </a:pPr>
            <a:r>
              <a:rPr lang="en-US" b="1" i="1" dirty="0" smtClean="0">
                <a:solidFill>
                  <a:srgbClr val="FF0000"/>
                </a:solidFill>
              </a:rPr>
              <a:t>Vive la revolution!</a:t>
            </a:r>
          </a:p>
          <a:p>
            <a:pPr marL="0" indent="0" algn="ctr">
              <a:buNone/>
            </a:pPr>
            <a:r>
              <a:rPr lang="en-US" b="1" i="1" dirty="0" err="1">
                <a:solidFill>
                  <a:srgbClr val="FF0000"/>
                </a:solidFill>
              </a:rPr>
              <a:t>Liberté</a:t>
            </a:r>
            <a:r>
              <a:rPr lang="en-US" b="1" i="1" dirty="0">
                <a:solidFill>
                  <a:srgbClr val="FF0000"/>
                </a:solidFill>
              </a:rPr>
              <a:t>, </a:t>
            </a:r>
            <a:r>
              <a:rPr lang="en-US" b="1" i="1" dirty="0" err="1">
                <a:solidFill>
                  <a:srgbClr val="FF0000"/>
                </a:solidFill>
              </a:rPr>
              <a:t>égalité</a:t>
            </a:r>
            <a:r>
              <a:rPr lang="en-US" b="1" i="1" dirty="0">
                <a:solidFill>
                  <a:srgbClr val="FF0000"/>
                </a:solidFill>
              </a:rPr>
              <a:t>, </a:t>
            </a:r>
            <a:r>
              <a:rPr lang="en-US" b="1" i="1" dirty="0" err="1" smtClean="0">
                <a:solidFill>
                  <a:srgbClr val="FF0000"/>
                </a:solidFill>
              </a:rPr>
              <a:t>fraternité</a:t>
            </a:r>
            <a:endParaRPr lang="en-US" b="1" i="1" dirty="0" smtClean="0">
              <a:solidFill>
                <a:srgbClr val="FF0000"/>
              </a:solidFill>
            </a:endParaRPr>
          </a:p>
          <a:p>
            <a:pPr marL="0" indent="0" algn="ctr">
              <a:buNone/>
            </a:pPr>
            <a:r>
              <a:rPr lang="en-US" b="1" i="1" dirty="0" smtClean="0">
                <a:solidFill>
                  <a:srgbClr val="FF0000"/>
                </a:solidFill>
              </a:rPr>
              <a:t>La fête </a:t>
            </a:r>
            <a:r>
              <a:rPr lang="en-US" b="1" i="1" dirty="0" err="1" smtClean="0">
                <a:solidFill>
                  <a:srgbClr val="FF0000"/>
                </a:solidFill>
              </a:rPr>
              <a:t>nationale</a:t>
            </a:r>
            <a:r>
              <a:rPr lang="en-US" b="1" i="1" dirty="0" smtClean="0">
                <a:solidFill>
                  <a:srgbClr val="FF0000"/>
                </a:solidFill>
              </a:rPr>
              <a:t> </a:t>
            </a:r>
            <a:r>
              <a:rPr lang="en-US" b="1" i="1" dirty="0" err="1" smtClean="0">
                <a:solidFill>
                  <a:srgbClr val="FF0000"/>
                </a:solidFill>
              </a:rPr>
              <a:t>française</a:t>
            </a:r>
            <a:endParaRPr lang="en-US" b="1" i="1" dirty="0" smtClean="0">
              <a:solidFill>
                <a:srgbClr val="FF0000"/>
              </a:solidFill>
            </a:endParaRPr>
          </a:p>
          <a:p>
            <a:pPr marL="0" indent="0" algn="ctr">
              <a:buNone/>
            </a:pPr>
            <a:endParaRPr lang="en-US" b="1" dirty="0" smtClean="0"/>
          </a:p>
        </p:txBody>
      </p:sp>
      <p:sp>
        <p:nvSpPr>
          <p:cNvPr id="4" name="TextBox 3"/>
          <p:cNvSpPr txBox="1"/>
          <p:nvPr/>
        </p:nvSpPr>
        <p:spPr>
          <a:xfrm>
            <a:off x="5887174" y="238539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957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Bastille Day?</a:t>
            </a:r>
            <a:endParaRPr lang="en-US" dirty="0"/>
          </a:p>
        </p:txBody>
      </p:sp>
      <p:sp>
        <p:nvSpPr>
          <p:cNvPr id="3" name="Subtitle 2"/>
          <p:cNvSpPr txBox="1">
            <a:spLocks/>
          </p:cNvSpPr>
          <p:nvPr/>
        </p:nvSpPr>
        <p:spPr>
          <a:xfrm>
            <a:off x="457200" y="1793310"/>
            <a:ext cx="8229600" cy="4007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One of the most important dates in France is the 14th July.  In French, this date is le </a:t>
            </a:r>
            <a:r>
              <a:rPr lang="en-US" dirty="0" err="1"/>
              <a:t>quatorze</a:t>
            </a:r>
            <a:r>
              <a:rPr lang="en-US" dirty="0"/>
              <a:t> </a:t>
            </a:r>
            <a:r>
              <a:rPr lang="en-US" dirty="0" err="1"/>
              <a:t>juillet</a:t>
            </a:r>
            <a:r>
              <a:rPr lang="en-US" dirty="0"/>
              <a:t> or La Fête </a:t>
            </a:r>
            <a:r>
              <a:rPr lang="en-US" dirty="0" err="1"/>
              <a:t>Nationale</a:t>
            </a:r>
            <a:r>
              <a:rPr lang="en-US" dirty="0"/>
              <a:t> </a:t>
            </a:r>
            <a:r>
              <a:rPr lang="en-US" dirty="0" err="1"/>
              <a:t>Française</a:t>
            </a:r>
            <a:r>
              <a:rPr lang="en-US" dirty="0"/>
              <a:t>. </a:t>
            </a:r>
            <a:endParaRPr lang="en-US" dirty="0" smtClean="0"/>
          </a:p>
          <a:p>
            <a:r>
              <a:rPr lang="en-US" dirty="0" smtClean="0"/>
              <a:t>In </a:t>
            </a:r>
            <a:r>
              <a:rPr lang="en-US" dirty="0"/>
              <a:t>English, it is called Bastille Day</a:t>
            </a:r>
            <a:r>
              <a:rPr lang="en-US" dirty="0" smtClean="0"/>
              <a:t>.</a:t>
            </a:r>
            <a:endParaRPr lang="en-US" dirty="0"/>
          </a:p>
          <a:p>
            <a:r>
              <a:rPr lang="en-US" dirty="0"/>
              <a:t>Why is it called Bastille Day?  Well, </a:t>
            </a:r>
            <a:r>
              <a:rPr lang="en-US" dirty="0" smtClean="0"/>
              <a:t>a </a:t>
            </a:r>
            <a:r>
              <a:rPr lang="en-US" dirty="0"/>
              <a:t>long time ago, there was a prison in Paris called Bastille Saint-Antoine.  </a:t>
            </a:r>
            <a:endParaRPr lang="en-US" b="1" dirty="0" smtClean="0"/>
          </a:p>
        </p:txBody>
      </p:sp>
      <p:sp>
        <p:nvSpPr>
          <p:cNvPr id="4" name="TextBox 3"/>
          <p:cNvSpPr txBox="1"/>
          <p:nvPr/>
        </p:nvSpPr>
        <p:spPr>
          <a:xfrm>
            <a:off x="5887174" y="238539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174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2136" y="257417"/>
            <a:ext cx="5754251" cy="3949412"/>
          </a:xfrm>
          <a:prstGeom prst="rect">
            <a:avLst/>
          </a:prstGeom>
        </p:spPr>
      </p:pic>
      <p:sp>
        <p:nvSpPr>
          <p:cNvPr id="3" name="Title 1"/>
          <p:cNvSpPr txBox="1">
            <a:spLocks/>
          </p:cNvSpPr>
          <p:nvPr/>
        </p:nvSpPr>
        <p:spPr>
          <a:xfrm>
            <a:off x="457200" y="4530587"/>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dirty="0"/>
              <a:t>Every year, on le 14 </a:t>
            </a:r>
            <a:r>
              <a:rPr lang="en-US" sz="2600" dirty="0" err="1"/>
              <a:t>juillet</a:t>
            </a:r>
            <a:r>
              <a:rPr lang="en-US" sz="2600" dirty="0"/>
              <a:t> (the 14th July) France celebrates the </a:t>
            </a:r>
            <a:r>
              <a:rPr lang="en-US" sz="2600" dirty="0" smtClean="0"/>
              <a:t>moment, in 1789, </a:t>
            </a:r>
            <a:r>
              <a:rPr lang="en-US" sz="2600" dirty="0"/>
              <a:t>when the angry people of Paris broke into the prison and set the prisoners free.  This event is called </a:t>
            </a:r>
            <a:r>
              <a:rPr lang="en-US" sz="2600" dirty="0" smtClean="0"/>
              <a:t>'</a:t>
            </a:r>
            <a:r>
              <a:rPr lang="en-US" sz="2600" dirty="0"/>
              <a:t>the storming of the </a:t>
            </a:r>
            <a:r>
              <a:rPr lang="en-US" sz="2600" dirty="0" smtClean="0"/>
              <a:t>Bastille’ and was the start of The French Revolution.</a:t>
            </a:r>
            <a:endParaRPr lang="en-US" sz="2600" dirty="0"/>
          </a:p>
        </p:txBody>
      </p:sp>
    </p:spTree>
    <p:extLst>
      <p:ext uri="{BB962C8B-B14F-4D97-AF65-F5344CB8AC3E}">
        <p14:creationId xmlns:p14="http://schemas.microsoft.com/office/powerpoint/2010/main" val="76922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1500" y="431800"/>
            <a:ext cx="8001000" cy="5994400"/>
          </a:xfrm>
          <a:prstGeom prst="rect">
            <a:avLst/>
          </a:prstGeom>
        </p:spPr>
      </p:pic>
    </p:spTree>
    <p:extLst>
      <p:ext uri="{BB962C8B-B14F-4D97-AF65-F5344CB8AC3E}">
        <p14:creationId xmlns:p14="http://schemas.microsoft.com/office/powerpoint/2010/main" val="1285183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they do this?</a:t>
            </a:r>
            <a:endParaRPr lang="en-US" dirty="0"/>
          </a:p>
        </p:txBody>
      </p:sp>
      <p:sp>
        <p:nvSpPr>
          <p:cNvPr id="3" name="Subtitle 2"/>
          <p:cNvSpPr txBox="1">
            <a:spLocks/>
          </p:cNvSpPr>
          <p:nvPr/>
        </p:nvSpPr>
        <p:spPr>
          <a:xfrm>
            <a:off x="457200" y="1793310"/>
            <a:ext cx="8229600" cy="4007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people of Paris were incredibly angry. They were poor and hungry and were often put in prison without a fair trial. </a:t>
            </a:r>
          </a:p>
          <a:p>
            <a:r>
              <a:rPr lang="en-US" dirty="0" smtClean="0"/>
              <a:t>They attacked the Bastille, freed the prisoners and stole the weapons stored inside. </a:t>
            </a:r>
          </a:p>
          <a:p>
            <a:r>
              <a:rPr lang="en-US" dirty="0" smtClean="0"/>
              <a:t>To show their support for the rebellion people started to wear red, white and blue – the </a:t>
            </a:r>
            <a:r>
              <a:rPr lang="en-US" dirty="0" err="1" smtClean="0"/>
              <a:t>colours</a:t>
            </a:r>
            <a:r>
              <a:rPr lang="en-US" dirty="0" smtClean="0"/>
              <a:t> of to modern day French flag.</a:t>
            </a:r>
          </a:p>
        </p:txBody>
      </p:sp>
      <p:sp>
        <p:nvSpPr>
          <p:cNvPr id="4" name="TextBox 3"/>
          <p:cNvSpPr txBox="1"/>
          <p:nvPr/>
        </p:nvSpPr>
        <p:spPr>
          <a:xfrm>
            <a:off x="5887174" y="238539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0849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next?</a:t>
            </a:r>
            <a:endParaRPr lang="en-US" dirty="0"/>
          </a:p>
        </p:txBody>
      </p:sp>
      <p:sp>
        <p:nvSpPr>
          <p:cNvPr id="3" name="Subtitle 2"/>
          <p:cNvSpPr txBox="1">
            <a:spLocks/>
          </p:cNvSpPr>
          <p:nvPr/>
        </p:nvSpPr>
        <p:spPr>
          <a:xfrm>
            <a:off x="457200" y="1793310"/>
            <a:ext cx="8229600" cy="4007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The poor people were now in charge. The king tried to escape but he was caught because a border guard </a:t>
            </a:r>
            <a:r>
              <a:rPr lang="en-US" dirty="0" err="1" smtClean="0"/>
              <a:t>recognised</a:t>
            </a:r>
            <a:r>
              <a:rPr lang="en-US" dirty="0" smtClean="0"/>
              <a:t> his face from a coin!</a:t>
            </a:r>
            <a:endParaRPr lang="en-US" b="1" dirty="0" smtClean="0"/>
          </a:p>
        </p:txBody>
      </p:sp>
      <p:sp>
        <p:nvSpPr>
          <p:cNvPr id="4" name="TextBox 3"/>
          <p:cNvSpPr txBox="1"/>
          <p:nvPr/>
        </p:nvSpPr>
        <p:spPr>
          <a:xfrm>
            <a:off x="5887174" y="2385391"/>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3214340" y="3585420"/>
            <a:ext cx="2857500" cy="2844800"/>
          </a:xfrm>
          <a:prstGeom prst="rect">
            <a:avLst/>
          </a:prstGeom>
        </p:spPr>
      </p:pic>
    </p:spTree>
    <p:extLst>
      <p:ext uri="{BB962C8B-B14F-4D97-AF65-F5344CB8AC3E}">
        <p14:creationId xmlns:p14="http://schemas.microsoft.com/office/powerpoint/2010/main" val="320849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next?</a:t>
            </a:r>
            <a:endParaRPr lang="en-US" dirty="0"/>
          </a:p>
        </p:txBody>
      </p:sp>
      <p:sp>
        <p:nvSpPr>
          <p:cNvPr id="3" name="Subtitle 2"/>
          <p:cNvSpPr txBox="1">
            <a:spLocks/>
          </p:cNvSpPr>
          <p:nvPr/>
        </p:nvSpPr>
        <p:spPr>
          <a:xfrm>
            <a:off x="5097642" y="1417638"/>
            <a:ext cx="3777960" cy="4007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dirty="0" smtClean="0"/>
              <a:t>The royal family and their rich friends were put into prison and were tried for treason. They were found guilty and King Louis XVI and his Queen Marie Antoinette were executed in 1793.</a:t>
            </a:r>
            <a:endParaRPr lang="en-US" sz="3000" b="1" dirty="0" smtClean="0"/>
          </a:p>
        </p:txBody>
      </p:sp>
      <p:sp>
        <p:nvSpPr>
          <p:cNvPr id="4" name="TextBox 3"/>
          <p:cNvSpPr txBox="1"/>
          <p:nvPr/>
        </p:nvSpPr>
        <p:spPr>
          <a:xfrm>
            <a:off x="5887174" y="2385391"/>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2"/>
          <a:stretch>
            <a:fillRect/>
          </a:stretch>
        </p:blipFill>
        <p:spPr>
          <a:xfrm>
            <a:off x="668774" y="1743699"/>
            <a:ext cx="4085592" cy="3559078"/>
          </a:xfrm>
          <a:prstGeom prst="rect">
            <a:avLst/>
          </a:prstGeom>
        </p:spPr>
      </p:pic>
    </p:spTree>
    <p:extLst>
      <p:ext uri="{BB962C8B-B14F-4D97-AF65-F5344CB8AC3E}">
        <p14:creationId xmlns:p14="http://schemas.microsoft.com/office/powerpoint/2010/main" val="376109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next?</a:t>
            </a:r>
            <a:endParaRPr lang="en-US" dirty="0"/>
          </a:p>
        </p:txBody>
      </p:sp>
      <p:sp>
        <p:nvSpPr>
          <p:cNvPr id="3" name="Subtitle 2"/>
          <p:cNvSpPr txBox="1">
            <a:spLocks/>
          </p:cNvSpPr>
          <p:nvPr/>
        </p:nvSpPr>
        <p:spPr>
          <a:xfrm>
            <a:off x="5097642" y="1417638"/>
            <a:ext cx="3777960" cy="4007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dirty="0" smtClean="0"/>
              <a:t>The French Revolution lasted for 10 years until 1799. By that time over 40,000 people had been executed. Some of these people had done very bad things and some were completely innocent.</a:t>
            </a:r>
            <a:endParaRPr lang="en-US" sz="3000" b="1" dirty="0" smtClean="0"/>
          </a:p>
        </p:txBody>
      </p:sp>
      <p:sp>
        <p:nvSpPr>
          <p:cNvPr id="4" name="TextBox 3"/>
          <p:cNvSpPr txBox="1"/>
          <p:nvPr/>
        </p:nvSpPr>
        <p:spPr>
          <a:xfrm>
            <a:off x="5887174" y="2385391"/>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212640" y="2136969"/>
            <a:ext cx="4713363" cy="3099036"/>
          </a:xfrm>
          <a:prstGeom prst="rect">
            <a:avLst/>
          </a:prstGeom>
        </p:spPr>
      </p:pic>
    </p:spTree>
    <p:extLst>
      <p:ext uri="{BB962C8B-B14F-4D97-AF65-F5344CB8AC3E}">
        <p14:creationId xmlns:p14="http://schemas.microsoft.com/office/powerpoint/2010/main" val="305827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people celebrate Bastille Day?</a:t>
            </a:r>
            <a:endParaRPr lang="en-US" dirty="0"/>
          </a:p>
        </p:txBody>
      </p:sp>
      <p:sp>
        <p:nvSpPr>
          <p:cNvPr id="3" name="Subtitle 2"/>
          <p:cNvSpPr txBox="1">
            <a:spLocks/>
          </p:cNvSpPr>
          <p:nvPr/>
        </p:nvSpPr>
        <p:spPr>
          <a:xfrm>
            <a:off x="457200" y="1417638"/>
            <a:ext cx="8418402" cy="40071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Every year on the 14th July, France remembers the brave people who fought for freedom and justice for everybody in French society.  </a:t>
            </a:r>
            <a:endParaRPr lang="en-US" dirty="0" smtClean="0"/>
          </a:p>
          <a:p>
            <a:r>
              <a:rPr lang="en-US" dirty="0" smtClean="0"/>
              <a:t>As </a:t>
            </a:r>
            <a:r>
              <a:rPr lang="en-US" dirty="0"/>
              <a:t>a result of their bravery, </a:t>
            </a:r>
            <a:r>
              <a:rPr lang="en-US"/>
              <a:t>the </a:t>
            </a:r>
            <a:r>
              <a:rPr lang="en-US" smtClean="0"/>
              <a:t>monarchy </a:t>
            </a:r>
            <a:r>
              <a:rPr lang="en-US" dirty="0"/>
              <a:t>was abolished and everybody, no matter how poor, was given importance and rights.  </a:t>
            </a:r>
            <a:endParaRPr lang="en-US" dirty="0" smtClean="0"/>
          </a:p>
          <a:p>
            <a:r>
              <a:rPr lang="en-US" dirty="0" smtClean="0"/>
              <a:t>That </a:t>
            </a:r>
            <a:r>
              <a:rPr lang="en-US" dirty="0"/>
              <a:t>is why the motto of France is </a:t>
            </a:r>
            <a:r>
              <a:rPr lang="en-US" dirty="0" err="1"/>
              <a:t>Liberté</a:t>
            </a:r>
            <a:r>
              <a:rPr lang="en-US" dirty="0"/>
              <a:t>, </a:t>
            </a:r>
            <a:r>
              <a:rPr lang="en-US" dirty="0" err="1"/>
              <a:t>Égalité</a:t>
            </a:r>
            <a:r>
              <a:rPr lang="en-US" dirty="0"/>
              <a:t>, </a:t>
            </a:r>
            <a:r>
              <a:rPr lang="en-US" dirty="0" err="1"/>
              <a:t>Fraternité</a:t>
            </a:r>
            <a:r>
              <a:rPr lang="en-US" dirty="0"/>
              <a:t>, (Freedom, Equality, Brotherhood).</a:t>
            </a:r>
            <a:endParaRPr lang="en-US" b="1" dirty="0" smtClean="0"/>
          </a:p>
        </p:txBody>
      </p:sp>
      <p:sp>
        <p:nvSpPr>
          <p:cNvPr id="4" name="TextBox 3"/>
          <p:cNvSpPr txBox="1"/>
          <p:nvPr/>
        </p:nvSpPr>
        <p:spPr>
          <a:xfrm>
            <a:off x="5887174" y="238539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38778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TotalTime>
  <Words>444</Words>
  <Application>Microsoft Office PowerPoint</Application>
  <PresentationFormat>Affichage à l'écran (4:3)</PresentationFormat>
  <Paragraphs>43</Paragraphs>
  <Slides>14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14</vt:i4>
      </vt:variant>
    </vt:vector>
  </HeadingPairs>
  <TitlesOfParts>
    <vt:vector size="17" baseType="lpstr">
      <vt:lpstr>Arial</vt:lpstr>
      <vt:lpstr>Calibri</vt:lpstr>
      <vt:lpstr>Office Theme</vt:lpstr>
      <vt:lpstr>Bastille Day</vt:lpstr>
      <vt:lpstr>What is Bastille Day?</vt:lpstr>
      <vt:lpstr>Présentation PowerPoint</vt:lpstr>
      <vt:lpstr>Présentation PowerPoint</vt:lpstr>
      <vt:lpstr>Why did they do this?</vt:lpstr>
      <vt:lpstr>What happened next?</vt:lpstr>
      <vt:lpstr>What happened next?</vt:lpstr>
      <vt:lpstr>What happened next?</vt:lpstr>
      <vt:lpstr>Why do people celebrate Bastille Day?</vt:lpstr>
      <vt:lpstr>Présentation PowerPoint</vt:lpstr>
      <vt:lpstr>How do people celebrate Bastille Day?</vt:lpstr>
      <vt:lpstr>How do people celebrate Bastille Day?</vt:lpstr>
      <vt:lpstr>Activity</vt:lpstr>
      <vt:lpstr>Success Criteria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Bastille Day</dc:title>
  <dc:creator>Rhiannon Perkins</dc:creator>
  <cp:lastModifiedBy>Nathalie Paris</cp:lastModifiedBy>
  <cp:revision>9</cp:revision>
  <dcterms:created xsi:type="dcterms:W3CDTF">2015-06-17T18:50:15Z</dcterms:created>
  <dcterms:modified xsi:type="dcterms:W3CDTF">2018-06-26T08:42:24Z</dcterms:modified>
</cp:coreProperties>
</file>