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FF1948-8306-4125-891D-B96A14003F50}">
  <a:tblStyle styleId="{1FFF1948-8306-4125-891D-B96A14003F5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ontserrat-regular.fntdata"/><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italic.fntdata"/><Relationship Id="rId14" Type="http://schemas.openxmlformats.org/officeDocument/2006/relationships/font" Target="fonts/Montserrat-bold.fntdata"/><Relationship Id="rId16"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Cover Fri 28 Jan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e363cfa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e363cfa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e363cfad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e363cfad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e363cfa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0e363cfa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dc16395a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dc16395a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0c78da3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0c78da3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youtu.be/crvwNODP5R8" TargetMode="External"/><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nattalingo.co.uk/petit-poisson-blanc/%5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youtu.be/bV8UPqWpoK8"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73700" y="135100"/>
            <a:ext cx="5776800" cy="47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GB" sz="2880">
                <a:latin typeface="Comic Sans MS"/>
                <a:ea typeface="Comic Sans MS"/>
                <a:cs typeface="Comic Sans MS"/>
                <a:sym typeface="Comic Sans MS"/>
              </a:rPr>
              <a:t>Petit poisson blanc</a:t>
            </a:r>
            <a:endParaRPr sz="2880">
              <a:latin typeface="Comic Sans MS"/>
              <a:ea typeface="Comic Sans MS"/>
              <a:cs typeface="Comic Sans MS"/>
              <a:sym typeface="Comic Sans MS"/>
            </a:endParaRPr>
          </a:p>
        </p:txBody>
      </p:sp>
      <p:sp>
        <p:nvSpPr>
          <p:cNvPr id="55" name="Google Shape;55;p13"/>
          <p:cNvSpPr txBox="1"/>
          <p:nvPr>
            <p:ph idx="1" type="subTitle"/>
          </p:nvPr>
        </p:nvSpPr>
        <p:spPr>
          <a:xfrm>
            <a:off x="135525" y="4685350"/>
            <a:ext cx="5243100" cy="370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SzPts val="1018"/>
              <a:buNone/>
            </a:pPr>
            <a:r>
              <a:rPr lang="en-GB" sz="1400"/>
              <a:t>Click on book to open link to story video in French on youtube</a:t>
            </a:r>
            <a:endParaRPr sz="1400"/>
          </a:p>
        </p:txBody>
      </p:sp>
      <p:pic>
        <p:nvPicPr>
          <p:cNvPr id="56" name="Google Shape;56;p13">
            <a:hlinkClick r:id="rId3"/>
          </p:cNvPr>
          <p:cNvPicPr preferRelativeResize="0"/>
          <p:nvPr/>
        </p:nvPicPr>
        <p:blipFill>
          <a:blip r:embed="rId4">
            <a:alphaModFix/>
          </a:blip>
          <a:stretch>
            <a:fillRect/>
          </a:stretch>
        </p:blipFill>
        <p:spPr>
          <a:xfrm>
            <a:off x="46175" y="623225"/>
            <a:ext cx="3471600" cy="3471600"/>
          </a:xfrm>
          <a:prstGeom prst="rect">
            <a:avLst/>
          </a:prstGeom>
          <a:noFill/>
          <a:ln>
            <a:noFill/>
          </a:ln>
        </p:spPr>
      </p:pic>
      <p:pic>
        <p:nvPicPr>
          <p:cNvPr id="57" name="Google Shape;57;p13"/>
          <p:cNvPicPr preferRelativeResize="0"/>
          <p:nvPr/>
        </p:nvPicPr>
        <p:blipFill>
          <a:blip r:embed="rId5">
            <a:alphaModFix/>
          </a:blip>
          <a:stretch>
            <a:fillRect/>
          </a:stretch>
        </p:blipFill>
        <p:spPr>
          <a:xfrm>
            <a:off x="3542100" y="606100"/>
            <a:ext cx="2571991" cy="3931300"/>
          </a:xfrm>
          <a:prstGeom prst="rect">
            <a:avLst/>
          </a:prstGeom>
          <a:noFill/>
          <a:ln>
            <a:noFill/>
          </a:ln>
        </p:spPr>
      </p:pic>
      <p:pic>
        <p:nvPicPr>
          <p:cNvPr id="58" name="Google Shape;58;p13"/>
          <p:cNvPicPr preferRelativeResize="0"/>
          <p:nvPr/>
        </p:nvPicPr>
        <p:blipFill>
          <a:blip r:embed="rId6">
            <a:alphaModFix/>
          </a:blip>
          <a:stretch>
            <a:fillRect/>
          </a:stretch>
        </p:blipFill>
        <p:spPr>
          <a:xfrm>
            <a:off x="6138425" y="606100"/>
            <a:ext cx="2938200" cy="3696098"/>
          </a:xfrm>
          <a:prstGeom prst="rect">
            <a:avLst/>
          </a:prstGeom>
          <a:noFill/>
          <a:ln>
            <a:noFill/>
          </a:ln>
        </p:spPr>
      </p:pic>
      <p:sp>
        <p:nvSpPr>
          <p:cNvPr id="59" name="Google Shape;59;p13"/>
          <p:cNvSpPr txBox="1"/>
          <p:nvPr/>
        </p:nvSpPr>
        <p:spPr>
          <a:xfrm>
            <a:off x="3605825" y="467975"/>
            <a:ext cx="216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Comic Sans MS"/>
                <a:ea typeface="Comic Sans MS"/>
                <a:cs typeface="Comic Sans MS"/>
                <a:sym typeface="Comic Sans MS"/>
              </a:rPr>
              <a:t>La tortue est </a:t>
            </a:r>
            <a:r>
              <a:rPr b="1" lang="en-GB" sz="1800">
                <a:solidFill>
                  <a:srgbClr val="38761D"/>
                </a:solidFill>
                <a:latin typeface="Comic Sans MS"/>
                <a:ea typeface="Comic Sans MS"/>
                <a:cs typeface="Comic Sans MS"/>
                <a:sym typeface="Comic Sans MS"/>
              </a:rPr>
              <a:t>verte </a:t>
            </a:r>
            <a:endParaRPr b="1" sz="1800">
              <a:solidFill>
                <a:srgbClr val="38761D"/>
              </a:solidFill>
              <a:latin typeface="Comic Sans MS"/>
              <a:ea typeface="Comic Sans MS"/>
              <a:cs typeface="Comic Sans MS"/>
              <a:sym typeface="Comic Sans MS"/>
            </a:endParaRPr>
          </a:p>
        </p:txBody>
      </p:sp>
      <p:sp>
        <p:nvSpPr>
          <p:cNvPr id="60" name="Google Shape;60;p13"/>
          <p:cNvSpPr txBox="1"/>
          <p:nvPr/>
        </p:nvSpPr>
        <p:spPr>
          <a:xfrm>
            <a:off x="5703300" y="3552850"/>
            <a:ext cx="1675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Comic Sans MS"/>
                <a:ea typeface="Comic Sans MS"/>
                <a:cs typeface="Comic Sans MS"/>
                <a:sym typeface="Comic Sans MS"/>
              </a:rPr>
              <a:t>L’escargot est </a:t>
            </a:r>
            <a:r>
              <a:rPr b="1" lang="en-GB" sz="1800">
                <a:solidFill>
                  <a:srgbClr val="F1C232"/>
                </a:solidFill>
                <a:latin typeface="Comic Sans MS"/>
                <a:ea typeface="Comic Sans MS"/>
                <a:cs typeface="Comic Sans MS"/>
                <a:sym typeface="Comic Sans MS"/>
              </a:rPr>
              <a:t>jaune</a:t>
            </a:r>
            <a:r>
              <a:rPr b="1" lang="en-GB" sz="1800">
                <a:solidFill>
                  <a:srgbClr val="F1C232"/>
                </a:solidFill>
                <a:latin typeface="Comic Sans MS"/>
                <a:ea typeface="Comic Sans MS"/>
                <a:cs typeface="Comic Sans MS"/>
                <a:sym typeface="Comic Sans MS"/>
              </a:rPr>
              <a:t> </a:t>
            </a:r>
            <a:endParaRPr b="1" sz="1800">
              <a:solidFill>
                <a:srgbClr val="F1C232"/>
              </a:solidFill>
              <a:latin typeface="Comic Sans MS"/>
              <a:ea typeface="Comic Sans MS"/>
              <a:cs typeface="Comic Sans MS"/>
              <a:sym typeface="Comic Sans MS"/>
            </a:endParaRPr>
          </a:p>
        </p:txBody>
      </p:sp>
      <p:sp>
        <p:nvSpPr>
          <p:cNvPr id="61" name="Google Shape;61;p13"/>
          <p:cNvSpPr txBox="1"/>
          <p:nvPr/>
        </p:nvSpPr>
        <p:spPr>
          <a:xfrm>
            <a:off x="7612025" y="2378475"/>
            <a:ext cx="1464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latin typeface="Comic Sans MS"/>
                <a:ea typeface="Comic Sans MS"/>
                <a:cs typeface="Comic Sans MS"/>
                <a:sym typeface="Comic Sans MS"/>
              </a:rPr>
              <a:t>La </a:t>
            </a:r>
            <a:r>
              <a:rPr b="1" lang="en-GB" sz="1700">
                <a:latin typeface="Comic Sans MS"/>
                <a:ea typeface="Comic Sans MS"/>
                <a:cs typeface="Comic Sans MS"/>
                <a:sym typeface="Comic Sans MS"/>
              </a:rPr>
              <a:t>pieuvre</a:t>
            </a:r>
            <a:r>
              <a:rPr b="1" lang="en-GB" sz="1700">
                <a:latin typeface="Comic Sans MS"/>
                <a:ea typeface="Comic Sans MS"/>
                <a:cs typeface="Comic Sans MS"/>
                <a:sym typeface="Comic Sans MS"/>
              </a:rPr>
              <a:t> est </a:t>
            </a:r>
            <a:r>
              <a:rPr b="1" lang="en-GB" sz="1900">
                <a:solidFill>
                  <a:srgbClr val="8E7CC3"/>
                </a:solidFill>
                <a:latin typeface="Comic Sans MS"/>
                <a:ea typeface="Comic Sans MS"/>
                <a:cs typeface="Comic Sans MS"/>
                <a:sym typeface="Comic Sans MS"/>
              </a:rPr>
              <a:t>mauve</a:t>
            </a:r>
            <a:r>
              <a:rPr b="1" lang="en-GB" sz="1700">
                <a:solidFill>
                  <a:srgbClr val="38761D"/>
                </a:solidFill>
                <a:latin typeface="Comic Sans MS"/>
                <a:ea typeface="Comic Sans MS"/>
                <a:cs typeface="Comic Sans MS"/>
                <a:sym typeface="Comic Sans MS"/>
              </a:rPr>
              <a:t> </a:t>
            </a:r>
            <a:endParaRPr b="1" sz="1700">
              <a:solidFill>
                <a:srgbClr val="38761D"/>
              </a:solidFill>
              <a:latin typeface="Comic Sans MS"/>
              <a:ea typeface="Comic Sans MS"/>
              <a:cs typeface="Comic Sans MS"/>
              <a:sym typeface="Comic Sans MS"/>
            </a:endParaRPr>
          </a:p>
        </p:txBody>
      </p:sp>
      <p:sp>
        <p:nvSpPr>
          <p:cNvPr id="62" name="Google Shape;62;p13"/>
          <p:cNvSpPr txBox="1"/>
          <p:nvPr/>
        </p:nvSpPr>
        <p:spPr>
          <a:xfrm>
            <a:off x="4122825" y="2905250"/>
            <a:ext cx="216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ic Sans MS"/>
                <a:ea typeface="Comic Sans MS"/>
                <a:cs typeface="Comic Sans MS"/>
                <a:sym typeface="Comic Sans MS"/>
              </a:rPr>
              <a:t>La baleine est </a:t>
            </a:r>
            <a:r>
              <a:rPr b="1" lang="en-GB">
                <a:solidFill>
                  <a:srgbClr val="1155CC"/>
                </a:solidFill>
                <a:latin typeface="Comic Sans MS"/>
                <a:ea typeface="Comic Sans MS"/>
                <a:cs typeface="Comic Sans MS"/>
                <a:sym typeface="Comic Sans MS"/>
              </a:rPr>
              <a:t>bleue</a:t>
            </a:r>
            <a:r>
              <a:rPr b="1" lang="en-GB">
                <a:solidFill>
                  <a:srgbClr val="38761D"/>
                </a:solidFill>
                <a:latin typeface="Comic Sans MS"/>
                <a:ea typeface="Comic Sans MS"/>
                <a:cs typeface="Comic Sans MS"/>
                <a:sym typeface="Comic Sans MS"/>
              </a:rPr>
              <a:t> </a:t>
            </a:r>
            <a:endParaRPr b="1">
              <a:solidFill>
                <a:srgbClr val="38761D"/>
              </a:solidFill>
              <a:latin typeface="Comic Sans MS"/>
              <a:ea typeface="Comic Sans MS"/>
              <a:cs typeface="Comic Sans MS"/>
              <a:sym typeface="Comic Sans MS"/>
            </a:endParaRPr>
          </a:p>
        </p:txBody>
      </p:sp>
      <p:sp>
        <p:nvSpPr>
          <p:cNvPr id="63" name="Google Shape;63;p13"/>
          <p:cNvSpPr txBox="1"/>
          <p:nvPr/>
        </p:nvSpPr>
        <p:spPr>
          <a:xfrm>
            <a:off x="3308575" y="4308700"/>
            <a:ext cx="2571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latin typeface="Comic Sans MS"/>
                <a:ea typeface="Comic Sans MS"/>
                <a:cs typeface="Comic Sans MS"/>
                <a:sym typeface="Comic Sans MS"/>
              </a:rPr>
              <a:t>Le crab</a:t>
            </a:r>
            <a:r>
              <a:rPr b="1" lang="en-GB" sz="1900">
                <a:latin typeface="Comic Sans MS"/>
                <a:ea typeface="Comic Sans MS"/>
                <a:cs typeface="Comic Sans MS"/>
                <a:sym typeface="Comic Sans MS"/>
              </a:rPr>
              <a:t>e est </a:t>
            </a:r>
            <a:r>
              <a:rPr b="1" lang="en-GB" sz="1900">
                <a:solidFill>
                  <a:srgbClr val="FF0000"/>
                </a:solidFill>
                <a:latin typeface="Comic Sans MS"/>
                <a:ea typeface="Comic Sans MS"/>
                <a:cs typeface="Comic Sans MS"/>
                <a:sym typeface="Comic Sans MS"/>
              </a:rPr>
              <a:t>rouge</a:t>
            </a:r>
            <a:r>
              <a:rPr b="1" lang="en-GB" sz="1900">
                <a:solidFill>
                  <a:srgbClr val="38761D"/>
                </a:solidFill>
                <a:latin typeface="Comic Sans MS"/>
                <a:ea typeface="Comic Sans MS"/>
                <a:cs typeface="Comic Sans MS"/>
                <a:sym typeface="Comic Sans MS"/>
              </a:rPr>
              <a:t> </a:t>
            </a:r>
            <a:endParaRPr b="1" sz="1900">
              <a:solidFill>
                <a:srgbClr val="38761D"/>
              </a:solidFill>
              <a:latin typeface="Comic Sans MS"/>
              <a:ea typeface="Comic Sans MS"/>
              <a:cs typeface="Comic Sans MS"/>
              <a:sym typeface="Comic Sans MS"/>
            </a:endParaRPr>
          </a:p>
        </p:txBody>
      </p:sp>
      <p:sp>
        <p:nvSpPr>
          <p:cNvPr id="64" name="Google Shape;64;p13"/>
          <p:cNvSpPr txBox="1"/>
          <p:nvPr/>
        </p:nvSpPr>
        <p:spPr>
          <a:xfrm>
            <a:off x="6291825" y="208275"/>
            <a:ext cx="2521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Comic Sans MS"/>
                <a:ea typeface="Comic Sans MS"/>
                <a:cs typeface="Comic Sans MS"/>
                <a:sym typeface="Comic Sans MS"/>
              </a:rPr>
              <a:t>L’étoile de mer est </a:t>
            </a:r>
            <a:r>
              <a:rPr b="1" lang="en-GB" sz="1800">
                <a:solidFill>
                  <a:srgbClr val="FF9900"/>
                </a:solidFill>
                <a:latin typeface="Comic Sans MS"/>
                <a:ea typeface="Comic Sans MS"/>
                <a:cs typeface="Comic Sans MS"/>
                <a:sym typeface="Comic Sans MS"/>
              </a:rPr>
              <a:t>orange</a:t>
            </a:r>
            <a:r>
              <a:rPr b="1" lang="en-GB" sz="1800">
                <a:solidFill>
                  <a:srgbClr val="38761D"/>
                </a:solidFill>
                <a:latin typeface="Comic Sans MS"/>
                <a:ea typeface="Comic Sans MS"/>
                <a:cs typeface="Comic Sans MS"/>
                <a:sym typeface="Comic Sans MS"/>
              </a:rPr>
              <a:t> </a:t>
            </a:r>
            <a:endParaRPr b="1" sz="1800">
              <a:solidFill>
                <a:srgbClr val="38761D"/>
              </a:solidFill>
              <a:latin typeface="Comic Sans MS"/>
              <a:ea typeface="Comic Sans MS"/>
              <a:cs typeface="Comic Sans MS"/>
              <a:sym typeface="Comic Sans MS"/>
            </a:endParaRPr>
          </a:p>
        </p:txBody>
      </p:sp>
      <p:sp>
        <p:nvSpPr>
          <p:cNvPr id="65" name="Google Shape;65;p13"/>
          <p:cNvSpPr txBox="1"/>
          <p:nvPr/>
        </p:nvSpPr>
        <p:spPr>
          <a:xfrm>
            <a:off x="6858150" y="4131550"/>
            <a:ext cx="2169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ic Sans MS"/>
                <a:ea typeface="Comic Sans MS"/>
                <a:cs typeface="Comic Sans MS"/>
                <a:sym typeface="Comic Sans MS"/>
              </a:rPr>
              <a:t>Petit poisson </a:t>
            </a:r>
            <a:r>
              <a:rPr b="1" lang="en-GB">
                <a:solidFill>
                  <a:schemeClr val="lt1"/>
                </a:solidFill>
                <a:highlight>
                  <a:srgbClr val="000000"/>
                </a:highlight>
                <a:latin typeface="Comic Sans MS"/>
                <a:ea typeface="Comic Sans MS"/>
                <a:cs typeface="Comic Sans MS"/>
                <a:sym typeface="Comic Sans MS"/>
              </a:rPr>
              <a:t>blanc</a:t>
            </a:r>
            <a:r>
              <a:rPr b="1" lang="en-GB">
                <a:latin typeface="Comic Sans MS"/>
                <a:ea typeface="Comic Sans MS"/>
                <a:cs typeface="Comic Sans MS"/>
                <a:sym typeface="Comic Sans MS"/>
              </a:rPr>
              <a:t> est </a:t>
            </a:r>
            <a:r>
              <a:rPr b="1" lang="en-GB">
                <a:solidFill>
                  <a:srgbClr val="FF0000"/>
                </a:solidFill>
                <a:latin typeface="Comic Sans MS"/>
                <a:ea typeface="Comic Sans MS"/>
                <a:cs typeface="Comic Sans MS"/>
                <a:sym typeface="Comic Sans MS"/>
              </a:rPr>
              <a:t>to</a:t>
            </a:r>
            <a:r>
              <a:rPr b="1" lang="en-GB">
                <a:solidFill>
                  <a:srgbClr val="FF9900"/>
                </a:solidFill>
                <a:latin typeface="Comic Sans MS"/>
                <a:ea typeface="Comic Sans MS"/>
                <a:cs typeface="Comic Sans MS"/>
                <a:sym typeface="Comic Sans MS"/>
              </a:rPr>
              <a:t>ut</a:t>
            </a:r>
            <a:r>
              <a:rPr b="1" lang="en-GB">
                <a:solidFill>
                  <a:srgbClr val="F1C232"/>
                </a:solidFill>
                <a:latin typeface="Comic Sans MS"/>
                <a:ea typeface="Comic Sans MS"/>
                <a:cs typeface="Comic Sans MS"/>
                <a:sym typeface="Comic Sans MS"/>
              </a:rPr>
              <a:t>es</a:t>
            </a:r>
            <a:r>
              <a:rPr b="1" lang="en-GB">
                <a:solidFill>
                  <a:srgbClr val="38761D"/>
                </a:solidFill>
                <a:latin typeface="Comic Sans MS"/>
                <a:ea typeface="Comic Sans MS"/>
                <a:cs typeface="Comic Sans MS"/>
                <a:sym typeface="Comic Sans MS"/>
              </a:rPr>
              <a:t> le</a:t>
            </a:r>
            <a:r>
              <a:rPr b="1" lang="en-GB">
                <a:solidFill>
                  <a:srgbClr val="0000FF"/>
                </a:solidFill>
                <a:latin typeface="Comic Sans MS"/>
                <a:ea typeface="Comic Sans MS"/>
                <a:cs typeface="Comic Sans MS"/>
                <a:sym typeface="Comic Sans MS"/>
              </a:rPr>
              <a:t>s c</a:t>
            </a:r>
            <a:r>
              <a:rPr b="1" lang="en-GB">
                <a:solidFill>
                  <a:srgbClr val="8E7CC3"/>
                </a:solidFill>
                <a:latin typeface="Comic Sans MS"/>
                <a:ea typeface="Comic Sans MS"/>
                <a:cs typeface="Comic Sans MS"/>
                <a:sym typeface="Comic Sans MS"/>
              </a:rPr>
              <a:t>ou</a:t>
            </a:r>
            <a:r>
              <a:rPr b="1" lang="en-GB">
                <a:solidFill>
                  <a:srgbClr val="9900FF"/>
                </a:solidFill>
                <a:latin typeface="Comic Sans MS"/>
                <a:ea typeface="Comic Sans MS"/>
                <a:cs typeface="Comic Sans MS"/>
                <a:sym typeface="Comic Sans MS"/>
              </a:rPr>
              <a:t>le</a:t>
            </a:r>
            <a:r>
              <a:rPr b="1" lang="en-GB">
                <a:solidFill>
                  <a:srgbClr val="FF0000"/>
                </a:solidFill>
                <a:latin typeface="Comic Sans MS"/>
                <a:ea typeface="Comic Sans MS"/>
                <a:cs typeface="Comic Sans MS"/>
                <a:sym typeface="Comic Sans MS"/>
              </a:rPr>
              <a:t>urs</a:t>
            </a:r>
            <a:r>
              <a:rPr b="1" lang="en-GB">
                <a:solidFill>
                  <a:srgbClr val="38761D"/>
                </a:solidFill>
                <a:latin typeface="Comic Sans MS"/>
                <a:ea typeface="Comic Sans MS"/>
                <a:cs typeface="Comic Sans MS"/>
                <a:sym typeface="Comic Sans MS"/>
              </a:rPr>
              <a:t> </a:t>
            </a:r>
            <a:r>
              <a:rPr b="1" lang="en-GB">
                <a:solidFill>
                  <a:schemeClr val="dk1"/>
                </a:solidFill>
                <a:latin typeface="Comic Sans MS"/>
                <a:ea typeface="Comic Sans MS"/>
                <a:cs typeface="Comic Sans MS"/>
                <a:sym typeface="Comic Sans MS"/>
              </a:rPr>
              <a:t>de l’arc en ciel </a:t>
            </a:r>
            <a:r>
              <a:rPr b="1" lang="en-GB">
                <a:solidFill>
                  <a:schemeClr val="dk1"/>
                </a:solidFill>
                <a:latin typeface="Comic Sans MS"/>
                <a:ea typeface="Comic Sans MS"/>
                <a:cs typeface="Comic Sans MS"/>
                <a:sym typeface="Comic Sans MS"/>
              </a:rPr>
              <a:t> </a:t>
            </a:r>
            <a:endParaRPr b="1">
              <a:solidFill>
                <a:schemeClr val="dk1"/>
              </a:solidFill>
              <a:latin typeface="Comic Sans MS"/>
              <a:ea typeface="Comic Sans MS"/>
              <a:cs typeface="Comic Sans MS"/>
              <a:sym typeface="Comic Sans MS"/>
            </a:endParaRPr>
          </a:p>
        </p:txBody>
      </p:sp>
      <p:pic>
        <p:nvPicPr>
          <p:cNvPr id="66" name="Google Shape;66;p13"/>
          <p:cNvPicPr preferRelativeResize="0"/>
          <p:nvPr/>
        </p:nvPicPr>
        <p:blipFill rotWithShape="1">
          <a:blip r:embed="rId7">
            <a:alphaModFix/>
          </a:blip>
          <a:srcRect b="20553" l="5127" r="4440" t="14608"/>
          <a:stretch/>
        </p:blipFill>
        <p:spPr>
          <a:xfrm>
            <a:off x="8254933" y="4633450"/>
            <a:ext cx="850341" cy="471000"/>
          </a:xfrm>
          <a:prstGeom prst="rect">
            <a:avLst/>
          </a:prstGeom>
          <a:noFill/>
          <a:ln>
            <a:noFill/>
          </a:ln>
        </p:spPr>
      </p:pic>
      <p:cxnSp>
        <p:nvCxnSpPr>
          <p:cNvPr id="67" name="Google Shape;67;p13"/>
          <p:cNvCxnSpPr>
            <a:endCxn id="66" idx="1"/>
          </p:cNvCxnSpPr>
          <p:nvPr/>
        </p:nvCxnSpPr>
        <p:spPr>
          <a:xfrm>
            <a:off x="7999033" y="4751050"/>
            <a:ext cx="255900" cy="1179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idx="1" type="body"/>
          </p:nvPr>
        </p:nvSpPr>
        <p:spPr>
          <a:xfrm>
            <a:off x="270375" y="65900"/>
            <a:ext cx="8569800" cy="5024400"/>
          </a:xfrm>
          <a:prstGeom prst="rect">
            <a:avLst/>
          </a:prstGeom>
        </p:spPr>
        <p:txBody>
          <a:bodyPr anchorCtr="0" anchor="t" bIns="91425" lIns="91425" spcFirstLastPara="1" rIns="91425" wrap="square" tIns="91425">
            <a:normAutofit fontScale="40000" lnSpcReduction="10000"/>
          </a:bodyPr>
          <a:lstStyle/>
          <a:p>
            <a:pPr indent="0" lvl="0" marL="0" rtl="0" algn="l">
              <a:lnSpc>
                <a:spcPct val="100000"/>
              </a:lnSpc>
              <a:spcBef>
                <a:spcPts val="0"/>
              </a:spcBef>
              <a:spcAft>
                <a:spcPts val="0"/>
              </a:spcAft>
              <a:buNone/>
            </a:pPr>
            <a:r>
              <a:rPr lang="en-GB" sz="2602" u="sng">
                <a:solidFill>
                  <a:schemeClr val="hlink"/>
                </a:solidFill>
                <a:hlinkClick r:id="rId3"/>
              </a:rPr>
              <a:t>https://nattalingo.co.uk/petit-poisson-blanc/\</a:t>
            </a:r>
            <a:endParaRPr sz="2602"/>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Language of text: French</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Type of text: picture book</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Author or source: Guido van Genechten, published by Mijade</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Intended age of students: Key Stages 1/2</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Source reference: 9782871427001</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Approaches:</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I look at the cover with the children; most of them will probably understand the title, but I tell them that it is about a fish looking for its mum, and during the first reading they have to tell me “oui” or “non”, whether it is its mum or not.</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During the second reading, the children will also repeat the names of the animals, eg “c’est un crabe”; during the third reading they will be able to say what colours the animals are (stop just before you say the colour, the children have to say it, if they know their colours); they can also all join in with the question: “Est-ce la maman de Petit Poisson Blanc ?”, or you could split the class in 2 and have half the class asking the question, half the class answering it, and vice-versa.</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Rationale:</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This book is very simple and colourful, yet you can do a lot with it. It can be used with very young children who will just join in with “oui” or “non” but will be emotionally engaged with the story; it can be read to older primary school children who will look closely at the language used and the grammar points (as mentioned below).</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It even introduces fun phrases like “mais non, voyons”, which the children will enjoy using in the classroom afterwards.</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Outcomes:</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This story can be used to introduce or reinforce colours, animals, masculine and feminine, or even adjectival agreement.</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As Clare Seccombe suggests in her Changing Phase blog, once they are very familiar with the story the children can write their own version of it and choose a different hero as well as different animals to go and see; they could all be forest animals for example. They can pick from a list of animals or practise their dictionaries skills and make a minibook. They need to be aware of adjectival agreements if they are to include colours too.</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Topics or themes:</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colours; sea animals; all animals</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Grammar:</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masculine and feminine; adjectival agreement; word order; asking “is it?” in French</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0"/>
              </a:spcAft>
              <a:buClr>
                <a:schemeClr val="dk1"/>
              </a:buClr>
              <a:buSzPct val="54935"/>
              <a:buFont typeface="Arial"/>
              <a:buNone/>
            </a:pPr>
            <a:r>
              <a:rPr lang="en-GB" sz="2002">
                <a:solidFill>
                  <a:srgbClr val="666666"/>
                </a:solidFill>
                <a:highlight>
                  <a:srgbClr val="FFFFFF"/>
                </a:highlight>
                <a:latin typeface="Montserrat"/>
                <a:ea typeface="Montserrat"/>
                <a:cs typeface="Montserrat"/>
                <a:sym typeface="Montserrat"/>
              </a:rPr>
              <a:t>How much time required:</a:t>
            </a:r>
            <a:endParaRPr sz="2002">
              <a:solidFill>
                <a:srgbClr val="666666"/>
              </a:solidFill>
              <a:highlight>
                <a:srgbClr val="FFFFFF"/>
              </a:highlight>
              <a:latin typeface="Montserrat"/>
              <a:ea typeface="Montserrat"/>
              <a:cs typeface="Montserrat"/>
              <a:sym typeface="Montserrat"/>
            </a:endParaRPr>
          </a:p>
          <a:p>
            <a:pPr indent="0" lvl="0" marL="0" rtl="0" algn="l">
              <a:lnSpc>
                <a:spcPct val="100000"/>
              </a:lnSpc>
              <a:spcBef>
                <a:spcPts val="600"/>
              </a:spcBef>
              <a:spcAft>
                <a:spcPts val="600"/>
              </a:spcAft>
              <a:buNone/>
            </a:pPr>
            <a:r>
              <a:rPr lang="en-GB" sz="2002">
                <a:solidFill>
                  <a:srgbClr val="666666"/>
                </a:solidFill>
                <a:highlight>
                  <a:srgbClr val="FFFFFF"/>
                </a:highlight>
                <a:latin typeface="Montserrat"/>
                <a:ea typeface="Montserrat"/>
                <a:cs typeface="Montserrat"/>
                <a:sym typeface="Montserrat"/>
              </a:rPr>
              <a:t>1-2 lessons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Lesson 1</a:t>
            </a:r>
            <a:endParaRPr/>
          </a:p>
        </p:txBody>
      </p:sp>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Read story - explain its a book about - a baby fish looking for his mummy</a:t>
            </a:r>
            <a:endParaRPr/>
          </a:p>
          <a:p>
            <a:pPr indent="-342900" lvl="0" marL="457200" rtl="0" algn="l">
              <a:spcBef>
                <a:spcPts val="1200"/>
              </a:spcBef>
              <a:spcAft>
                <a:spcPts val="0"/>
              </a:spcAft>
              <a:buSzPts val="1800"/>
              <a:buChar char="●"/>
            </a:pPr>
            <a:r>
              <a:rPr lang="en-GB"/>
              <a:t>Ask pupils repeat </a:t>
            </a:r>
            <a:endParaRPr/>
          </a:p>
          <a:p>
            <a:pPr indent="-317500" lvl="1" marL="914400" rtl="0" algn="l">
              <a:spcBef>
                <a:spcPts val="0"/>
              </a:spcBef>
              <a:spcAft>
                <a:spcPts val="0"/>
              </a:spcAft>
              <a:buSzPts val="1400"/>
              <a:buChar char="○"/>
            </a:pPr>
            <a:r>
              <a:rPr lang="en-GB"/>
              <a:t>Names of animals (already </a:t>
            </a:r>
            <a:r>
              <a:rPr lang="en-GB"/>
              <a:t>encountered</a:t>
            </a:r>
            <a:r>
              <a:rPr lang="en-GB"/>
              <a:t> in Coucou baby)</a:t>
            </a:r>
            <a:endParaRPr/>
          </a:p>
          <a:p>
            <a:pPr indent="-317500" lvl="1" marL="914400" rtl="0" algn="l">
              <a:spcBef>
                <a:spcPts val="0"/>
              </a:spcBef>
              <a:spcAft>
                <a:spcPts val="0"/>
              </a:spcAft>
              <a:buSzPts val="1400"/>
              <a:buChar char="○"/>
            </a:pPr>
            <a:r>
              <a:rPr lang="en-GB"/>
              <a:t>Colours</a:t>
            </a:r>
            <a:endParaRPr/>
          </a:p>
          <a:p>
            <a:pPr indent="-342900" lvl="0" marL="457200" rtl="0" algn="l">
              <a:spcBef>
                <a:spcPts val="0"/>
              </a:spcBef>
              <a:spcAft>
                <a:spcPts val="0"/>
              </a:spcAft>
              <a:buSzPts val="1800"/>
              <a:buChar char="●"/>
            </a:pPr>
            <a:r>
              <a:rPr lang="en-GB"/>
              <a:t>Q &amp; A - ask if its petit </a:t>
            </a:r>
            <a:r>
              <a:rPr lang="en-GB"/>
              <a:t>poisson</a:t>
            </a:r>
            <a:r>
              <a:rPr lang="en-GB"/>
              <a:t> blancs mummy (oui/ non - thumbs up/down)</a:t>
            </a:r>
            <a:endParaRPr/>
          </a:p>
        </p:txBody>
      </p:sp>
      <p:graphicFrame>
        <p:nvGraphicFramePr>
          <p:cNvPr id="79" name="Google Shape;79;p15"/>
          <p:cNvGraphicFramePr/>
          <p:nvPr/>
        </p:nvGraphicFramePr>
        <p:xfrm>
          <a:off x="952500" y="3145875"/>
          <a:ext cx="3000000" cy="3000000"/>
        </p:xfrm>
        <a:graphic>
          <a:graphicData uri="http://schemas.openxmlformats.org/drawingml/2006/table">
            <a:tbl>
              <a:tblPr>
                <a:noFill/>
                <a:tableStyleId>{1FFF1948-8306-4125-891D-B96A14003F50}</a:tableStyleId>
              </a:tblPr>
              <a:tblGrid>
                <a:gridCol w="3619500"/>
                <a:gridCol w="3619500"/>
              </a:tblGrid>
              <a:tr h="381000">
                <a:tc>
                  <a:txBody>
                    <a:bodyPr/>
                    <a:lstStyle/>
                    <a:p>
                      <a:pPr indent="0" lvl="0" marL="0" rtl="0" algn="l">
                        <a:spcBef>
                          <a:spcPts val="0"/>
                        </a:spcBef>
                        <a:spcAft>
                          <a:spcPts val="0"/>
                        </a:spcAft>
                        <a:buNone/>
                      </a:pPr>
                      <a:r>
                        <a:rPr lang="en-GB"/>
                        <a:t>Language practiced</a:t>
                      </a:r>
                      <a:endParaRPr/>
                    </a:p>
                  </a:txBody>
                  <a:tcPr marT="91425" marB="91425" marR="91425" marL="91425"/>
                </a:tc>
                <a:tc>
                  <a:txBody>
                    <a:bodyPr/>
                    <a:lstStyle/>
                    <a:p>
                      <a:pPr indent="0" lvl="0" marL="0" rtl="0" algn="l">
                        <a:spcBef>
                          <a:spcPts val="0"/>
                        </a:spcBef>
                        <a:spcAft>
                          <a:spcPts val="0"/>
                        </a:spcAft>
                        <a:buNone/>
                      </a:pPr>
                      <a:r>
                        <a:rPr lang="en-GB"/>
                        <a:t>Thinking</a:t>
                      </a:r>
                      <a:endParaRPr/>
                    </a:p>
                  </a:txBody>
                  <a:tcPr marT="91425" marB="91425" marR="91425" marL="91425"/>
                </a:tc>
              </a:tr>
              <a:tr h="381000">
                <a:tc>
                  <a:txBody>
                    <a:bodyPr/>
                    <a:lstStyle/>
                    <a:p>
                      <a:pPr indent="0" lvl="0" marL="0" rtl="0" algn="l">
                        <a:spcBef>
                          <a:spcPts val="0"/>
                        </a:spcBef>
                        <a:spcAft>
                          <a:spcPts val="0"/>
                        </a:spcAft>
                        <a:buNone/>
                      </a:pPr>
                      <a:r>
                        <a:rPr lang="en-GB"/>
                        <a:t>Animal names</a:t>
                      </a:r>
                      <a:endParaRPr/>
                    </a:p>
                  </a:txBody>
                  <a:tcPr marT="91425" marB="91425" marR="91425" marL="91425"/>
                </a:tc>
                <a:tc>
                  <a:txBody>
                    <a:bodyPr/>
                    <a:lstStyle/>
                    <a:p>
                      <a:pPr indent="0" lvl="0" marL="0" rtl="0" algn="l">
                        <a:spcBef>
                          <a:spcPts val="0"/>
                        </a:spcBef>
                        <a:spcAft>
                          <a:spcPts val="0"/>
                        </a:spcAft>
                        <a:buNone/>
                      </a:pPr>
                      <a:r>
                        <a:rPr lang="en-GB" sz="1200">
                          <a:solidFill>
                            <a:srgbClr val="666666"/>
                          </a:solidFill>
                          <a:highlight>
                            <a:srgbClr val="FFFFFF"/>
                          </a:highlight>
                          <a:latin typeface="Montserrat"/>
                          <a:ea typeface="Montserrat"/>
                          <a:cs typeface="Montserrat"/>
                          <a:sym typeface="Montserrat"/>
                        </a:rPr>
                        <a:t>“Est-ce la maman de Petit Poisson Blanc ?”,</a:t>
                      </a:r>
                      <a:endParaRPr sz="1200">
                        <a:solidFill>
                          <a:srgbClr val="666666"/>
                        </a:solidFill>
                        <a:highlight>
                          <a:srgbClr val="FFFFFF"/>
                        </a:highlight>
                        <a:latin typeface="Montserrat"/>
                        <a:ea typeface="Montserrat"/>
                        <a:cs typeface="Montserrat"/>
                        <a:sym typeface="Montserrat"/>
                      </a:endParaRPr>
                    </a:p>
                    <a:p>
                      <a:pPr indent="0" lvl="0" marL="0" rtl="0" algn="l">
                        <a:spcBef>
                          <a:spcPts val="600"/>
                        </a:spcBef>
                        <a:spcAft>
                          <a:spcPts val="0"/>
                        </a:spcAft>
                        <a:buNone/>
                      </a:pPr>
                      <a:r>
                        <a:rPr lang="en-GB" sz="2002">
                          <a:solidFill>
                            <a:srgbClr val="666666"/>
                          </a:solidFill>
                          <a:highlight>
                            <a:srgbClr val="FFFFFF"/>
                          </a:highlight>
                          <a:latin typeface="Montserrat"/>
                          <a:ea typeface="Montserrat"/>
                          <a:cs typeface="Montserrat"/>
                          <a:sym typeface="Montserrat"/>
                        </a:rPr>
                        <a:t>“oui” or “non”,</a:t>
                      </a:r>
                      <a:endParaRPr sz="2002">
                        <a:solidFill>
                          <a:srgbClr val="666666"/>
                        </a:solidFill>
                        <a:highlight>
                          <a:srgbClr val="FFFFFF"/>
                        </a:highlight>
                        <a:latin typeface="Montserrat"/>
                        <a:ea typeface="Montserrat"/>
                        <a:cs typeface="Montserrat"/>
                        <a:sym typeface="Montserrat"/>
                      </a:endParaRPr>
                    </a:p>
                    <a:p>
                      <a:pPr indent="0" lvl="0" marL="0" rtl="0" algn="l">
                        <a:spcBef>
                          <a:spcPts val="600"/>
                        </a:spcBef>
                        <a:spcAft>
                          <a:spcPts val="600"/>
                        </a:spcAft>
                        <a:buClr>
                          <a:schemeClr val="dk1"/>
                        </a:buClr>
                        <a:buSzPts val="1100"/>
                        <a:buFont typeface="Arial"/>
                        <a:buNone/>
                      </a:pPr>
                      <a:r>
                        <a:t/>
                      </a:r>
                      <a:endParaRPr sz="1200">
                        <a:solidFill>
                          <a:srgbClr val="666666"/>
                        </a:solidFill>
                        <a:highlight>
                          <a:srgbClr val="FFFFFF"/>
                        </a:highlight>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a:t>colours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80" name="Google Shape;80;p15"/>
          <p:cNvPicPr preferRelativeResize="0"/>
          <p:nvPr/>
        </p:nvPicPr>
        <p:blipFill>
          <a:blip r:embed="rId3">
            <a:alphaModFix/>
          </a:blip>
          <a:stretch>
            <a:fillRect/>
          </a:stretch>
        </p:blipFill>
        <p:spPr>
          <a:xfrm>
            <a:off x="7287125" y="42325"/>
            <a:ext cx="1623974" cy="1217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Lesson 2/3</a:t>
            </a:r>
            <a:endParaRPr/>
          </a:p>
        </p:txBody>
      </p:sp>
      <p:sp>
        <p:nvSpPr>
          <p:cNvPr id="86" name="Google Shape;8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 read</a:t>
            </a:r>
            <a:endParaRPr/>
          </a:p>
          <a:p>
            <a:pPr indent="0" lvl="0" marL="0" rtl="0" algn="l">
              <a:spcBef>
                <a:spcPts val="1200"/>
              </a:spcBef>
              <a:spcAft>
                <a:spcPts val="0"/>
              </a:spcAft>
              <a:buNone/>
            </a:pPr>
            <a:r>
              <a:rPr lang="en-GB"/>
              <a:t>Reinforce colours</a:t>
            </a:r>
            <a:endParaRPr/>
          </a:p>
          <a:p>
            <a:pPr indent="0" lvl="0" marL="0" rtl="0" algn="l">
              <a:spcBef>
                <a:spcPts val="1200"/>
              </a:spcBef>
              <a:spcAft>
                <a:spcPts val="0"/>
              </a:spcAft>
              <a:buNone/>
            </a:pPr>
            <a:r>
              <a:rPr lang="en-GB"/>
              <a:t>Colouring pages</a:t>
            </a:r>
            <a:endParaRPr/>
          </a:p>
          <a:p>
            <a:pPr indent="0" lvl="0" marL="0" rtl="0" algn="l">
              <a:spcBef>
                <a:spcPts val="1200"/>
              </a:spcBef>
              <a:spcAft>
                <a:spcPts val="0"/>
              </a:spcAft>
              <a:buNone/>
            </a:pPr>
            <a:r>
              <a:rPr lang="en-GB"/>
              <a:t>Laminated cards of each creature for Qui a…</a:t>
            </a:r>
            <a:endParaRPr/>
          </a:p>
          <a:p>
            <a:pPr indent="0" lvl="0" marL="0" rtl="0" algn="l">
              <a:spcBef>
                <a:spcPts val="1200"/>
              </a:spcBef>
              <a:spcAft>
                <a:spcPts val="1200"/>
              </a:spcAft>
              <a:buNone/>
            </a:pPr>
            <a:r>
              <a:rPr lang="en-GB"/>
              <a:t>(use imagier pdf cards)</a:t>
            </a:r>
            <a:endParaRPr/>
          </a:p>
        </p:txBody>
      </p:sp>
      <p:pic>
        <p:nvPicPr>
          <p:cNvPr id="87" name="Google Shape;87;p16"/>
          <p:cNvPicPr preferRelativeResize="0"/>
          <p:nvPr/>
        </p:nvPicPr>
        <p:blipFill>
          <a:blip r:embed="rId3">
            <a:alphaModFix/>
          </a:blip>
          <a:stretch>
            <a:fillRect/>
          </a:stretch>
        </p:blipFill>
        <p:spPr>
          <a:xfrm>
            <a:off x="5892024" y="63475"/>
            <a:ext cx="3251976" cy="4188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rot="-5400000">
            <a:off x="738975" y="-738975"/>
            <a:ext cx="5133025" cy="6610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Lesson 3 - new story</a:t>
            </a:r>
            <a:endParaRPr/>
          </a:p>
        </p:txBody>
      </p:sp>
      <p:sp>
        <p:nvSpPr>
          <p:cNvPr id="98" name="Google Shape;98;p18"/>
          <p:cNvSpPr txBox="1"/>
          <p:nvPr>
            <p:ph idx="1" type="body"/>
          </p:nvPr>
        </p:nvSpPr>
        <p:spPr>
          <a:xfrm>
            <a:off x="311700" y="1152475"/>
            <a:ext cx="4813500" cy="3416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GB"/>
              <a:t>R</a:t>
            </a:r>
            <a:r>
              <a:rPr lang="en-GB"/>
              <a:t>ead</a:t>
            </a:r>
            <a:endParaRPr/>
          </a:p>
          <a:p>
            <a:pPr indent="0" lvl="0" marL="0" rtl="0" algn="l">
              <a:spcBef>
                <a:spcPts val="1200"/>
              </a:spcBef>
              <a:spcAft>
                <a:spcPts val="0"/>
              </a:spcAft>
              <a:buNone/>
            </a:pPr>
            <a:r>
              <a:rPr lang="en-GB"/>
              <a:t>Reinforce sea creatures (+ couple of new ones) &amp; </a:t>
            </a:r>
            <a:r>
              <a:rPr lang="en-GB"/>
              <a:t>introduce</a:t>
            </a:r>
            <a:r>
              <a:rPr lang="en-GB"/>
              <a:t> </a:t>
            </a:r>
            <a:endParaRPr/>
          </a:p>
          <a:p>
            <a:pPr indent="-308610" lvl="0" marL="457200" rtl="0" algn="l">
              <a:spcBef>
                <a:spcPts val="1200"/>
              </a:spcBef>
              <a:spcAft>
                <a:spcPts val="0"/>
              </a:spcAft>
              <a:buSzPct val="100000"/>
              <a:buChar char="●"/>
            </a:pPr>
            <a:r>
              <a:rPr lang="en-GB"/>
              <a:t>La fête = party</a:t>
            </a:r>
            <a:endParaRPr/>
          </a:p>
          <a:p>
            <a:pPr indent="-308610" lvl="0" marL="457200" rtl="0" algn="l">
              <a:spcBef>
                <a:spcPts val="0"/>
              </a:spcBef>
              <a:spcAft>
                <a:spcPts val="0"/>
              </a:spcAft>
              <a:buSzPct val="100000"/>
              <a:buChar char="●"/>
            </a:pPr>
            <a:r>
              <a:rPr lang="en-GB"/>
              <a:t>Anniversaire = birthday</a:t>
            </a:r>
            <a:endParaRPr/>
          </a:p>
          <a:p>
            <a:pPr indent="-308610" lvl="0" marL="457200" rtl="0" algn="l">
              <a:spcBef>
                <a:spcPts val="0"/>
              </a:spcBef>
              <a:spcAft>
                <a:spcPts val="0"/>
              </a:spcAft>
              <a:buSzPct val="100000"/>
              <a:buChar char="●"/>
            </a:pPr>
            <a:r>
              <a:rPr lang="en-GB"/>
              <a:t>Grand = big / petit = small</a:t>
            </a:r>
            <a:endParaRPr/>
          </a:p>
          <a:p>
            <a:pPr indent="-308610" lvl="0" marL="457200" rtl="0" algn="l">
              <a:spcBef>
                <a:spcPts val="0"/>
              </a:spcBef>
              <a:spcAft>
                <a:spcPts val="0"/>
              </a:spcAft>
              <a:buSzPct val="100000"/>
              <a:buChar char="●"/>
            </a:pPr>
            <a:r>
              <a:rPr lang="en-GB"/>
              <a:t>Gros = fat/ mince = slim</a:t>
            </a:r>
            <a:endParaRPr/>
          </a:p>
          <a:p>
            <a:pPr indent="-308610" lvl="0" marL="457200" rtl="0" algn="l">
              <a:spcBef>
                <a:spcPts val="0"/>
              </a:spcBef>
              <a:spcAft>
                <a:spcPts val="0"/>
              </a:spcAft>
              <a:buSzPct val="100000"/>
              <a:buChar char="●"/>
            </a:pPr>
            <a:r>
              <a:rPr lang="en-GB"/>
              <a:t>Heureux</a:t>
            </a:r>
            <a:r>
              <a:rPr lang="en-GB"/>
              <a:t> = happy / triste = sad</a:t>
            </a:r>
            <a:endParaRPr/>
          </a:p>
          <a:p>
            <a:pPr indent="-308610" lvl="0" marL="457200" rtl="0" algn="l">
              <a:spcBef>
                <a:spcPts val="0"/>
              </a:spcBef>
              <a:spcAft>
                <a:spcPts val="0"/>
              </a:spcAft>
              <a:buSzPct val="100000"/>
              <a:buChar char="●"/>
            </a:pPr>
            <a:r>
              <a:rPr lang="en-GB"/>
              <a:t>Long = long/ court = short</a:t>
            </a:r>
            <a:endParaRPr/>
          </a:p>
          <a:p>
            <a:pPr indent="-308610" lvl="0" marL="457200" rtl="0" algn="l">
              <a:spcBef>
                <a:spcPts val="0"/>
              </a:spcBef>
              <a:spcAft>
                <a:spcPts val="0"/>
              </a:spcAft>
              <a:buSzPct val="100000"/>
              <a:buChar char="●"/>
            </a:pPr>
            <a:r>
              <a:rPr lang="en-GB"/>
              <a:t>Salle = dirty /propre = dirty</a:t>
            </a:r>
            <a:endParaRPr/>
          </a:p>
          <a:p>
            <a:pPr indent="-308610" lvl="0" marL="457200" rtl="0" algn="l">
              <a:spcBef>
                <a:spcPts val="0"/>
              </a:spcBef>
              <a:spcAft>
                <a:spcPts val="0"/>
              </a:spcAft>
              <a:buSzPct val="100000"/>
              <a:buChar char="●"/>
            </a:pPr>
            <a:r>
              <a:rPr lang="en-GB"/>
              <a:t>Droite = straight / corbé = curved</a:t>
            </a:r>
            <a:endParaRPr/>
          </a:p>
          <a:p>
            <a:pPr indent="0" lvl="0" marL="0" rtl="0" algn="l">
              <a:spcBef>
                <a:spcPts val="1200"/>
              </a:spcBef>
              <a:spcAft>
                <a:spcPts val="0"/>
              </a:spcAft>
              <a:buNone/>
            </a:pPr>
            <a:r>
              <a:rPr lang="en-GB" u="sng">
                <a:solidFill>
                  <a:schemeClr val="hlink"/>
                </a:solidFill>
                <a:hlinkClick r:id="rId3"/>
              </a:rPr>
              <a:t>https://youtu.be/bV8UPqWpoK8</a:t>
            </a:r>
            <a:endParaRPr/>
          </a:p>
          <a:p>
            <a:pPr indent="0" lvl="0" marL="0" rtl="0" algn="l">
              <a:spcBef>
                <a:spcPts val="1200"/>
              </a:spcBef>
              <a:spcAft>
                <a:spcPts val="1200"/>
              </a:spcAft>
              <a:buNone/>
            </a:pPr>
            <a:r>
              <a:t/>
            </a:r>
            <a:endParaRPr/>
          </a:p>
        </p:txBody>
      </p:sp>
      <p:pic>
        <p:nvPicPr>
          <p:cNvPr id="99" name="Google Shape;99;p18"/>
          <p:cNvPicPr preferRelativeResize="0"/>
          <p:nvPr/>
        </p:nvPicPr>
        <p:blipFill>
          <a:blip r:embed="rId4">
            <a:alphaModFix/>
          </a:blip>
          <a:stretch>
            <a:fillRect/>
          </a:stretch>
        </p:blipFill>
        <p:spPr>
          <a:xfrm>
            <a:off x="5633575" y="1170125"/>
            <a:ext cx="3358025" cy="350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